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1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3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1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3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7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07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0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6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4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AE52A-0912-454B-B114-7CF45F6BFA69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592D8-EF66-4718-8530-C14C6315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8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2076450"/>
          </a:xfrm>
        </p:spPr>
        <p:txBody>
          <a:bodyPr/>
          <a:lstStyle/>
          <a:p>
            <a:r>
              <a:rPr lang="en-US" dirty="0" smtClean="0"/>
              <a:t>Welcome to the Noncredit ESL 2013 Retreat 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5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57200"/>
            <a:ext cx="7296150" cy="570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988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 DATA: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2011-12</a:t>
            </a:r>
            <a:r>
              <a:rPr lang="en-US" dirty="0"/>
              <a:t>:  65.8% (4083) students got SP or </a:t>
            </a:r>
            <a:r>
              <a:rPr lang="en-US" dirty="0" smtClean="0"/>
              <a:t>P</a:t>
            </a:r>
          </a:p>
          <a:p>
            <a:r>
              <a:rPr lang="en-US" dirty="0" smtClean="0"/>
              <a:t>52 </a:t>
            </a:r>
            <a:r>
              <a:rPr lang="en-US" dirty="0"/>
              <a:t>Certificates awarded</a:t>
            </a:r>
          </a:p>
          <a:p>
            <a:r>
              <a:rPr lang="en-US" dirty="0"/>
              <a:t>The number of GCC credit students who have previously taken Noncredit ESL has increased steadily over the past four terms, from 10.8% to 12.5%.  </a:t>
            </a:r>
          </a:p>
          <a:p>
            <a:r>
              <a:rPr lang="en-US" dirty="0"/>
              <a:t>The number of GCC credit ESL students who have previously taken Noncredit ESL has increased steadily over the past four terms, from 41.9% to 49.9%</a:t>
            </a:r>
          </a:p>
          <a:p>
            <a:r>
              <a:rPr lang="en-US" dirty="0"/>
              <a:t>These data show that 20% of GCC A.S. degree-earners started out in NC ESL, and 11.4% of A.A. degree earners started out in Noncredit ESL.  These data show that one out of every five A.S. completers used the NC ESL division as the starting point/entryway to their successful academic career at GCC.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62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CASAS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36% have under 6 years of </a:t>
            </a:r>
            <a:r>
              <a:rPr lang="en-US" sz="3600" dirty="0" smtClean="0"/>
              <a:t>education</a:t>
            </a:r>
          </a:p>
          <a:p>
            <a:endParaRPr lang="en-US" sz="3600" dirty="0" smtClean="0"/>
          </a:p>
          <a:p>
            <a:r>
              <a:rPr lang="en-US" sz="3600" dirty="0" smtClean="0"/>
              <a:t>36</a:t>
            </a:r>
            <a:r>
              <a:rPr lang="en-US" sz="3600" dirty="0"/>
              <a:t>% have 12+ years of </a:t>
            </a:r>
            <a:r>
              <a:rPr lang="en-US" sz="3600" dirty="0" smtClean="0"/>
              <a:t>education</a:t>
            </a:r>
          </a:p>
          <a:p>
            <a:endParaRPr lang="en-US" sz="3600" dirty="0"/>
          </a:p>
          <a:p>
            <a:r>
              <a:rPr lang="en-US" sz="3600" dirty="0"/>
              <a:t>15% decrease in completions starting in Level 3.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12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SATISFACTION DATA: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http://www.glendale.edu/modules/showdocument.aspx?documentid=18686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9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Retreat 2012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Learning Trends in Writing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•	Spelling</a:t>
            </a:r>
          </a:p>
          <a:p>
            <a:pPr marL="0" indent="0">
              <a:buNone/>
            </a:pPr>
            <a:r>
              <a:rPr lang="en-US" sz="2600" dirty="0" smtClean="0"/>
              <a:t>•	Syntax, Word Order, 	Sentence Structure</a:t>
            </a:r>
          </a:p>
          <a:p>
            <a:pPr marL="0" indent="0">
              <a:buNone/>
            </a:pPr>
            <a:r>
              <a:rPr lang="en-US" sz="2600" dirty="0" smtClean="0"/>
              <a:t>•	Capitals</a:t>
            </a:r>
          </a:p>
          <a:p>
            <a:pPr marL="0" indent="0">
              <a:buNone/>
            </a:pPr>
            <a:r>
              <a:rPr lang="en-US" sz="2600" dirty="0" smtClean="0"/>
              <a:t>•	Punctuation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Recommendations</a:t>
            </a:r>
          </a:p>
          <a:p>
            <a:endParaRPr lang="en-US" sz="2400" dirty="0" smtClean="0"/>
          </a:p>
          <a:p>
            <a:r>
              <a:rPr lang="en-US" sz="2400" dirty="0" smtClean="0"/>
              <a:t>Norming and Best Practices Sessions for Instructors</a:t>
            </a:r>
          </a:p>
          <a:p>
            <a:r>
              <a:rPr lang="en-US" sz="2400" dirty="0" smtClean="0"/>
              <a:t>Use of Model Paragraphs</a:t>
            </a:r>
          </a:p>
          <a:p>
            <a:r>
              <a:rPr lang="en-US" sz="2400" dirty="0" smtClean="0"/>
              <a:t>Increase student reading with use of literature sets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761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Recommendations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sz="2600" dirty="0">
                <a:solidFill>
                  <a:prstClr val="black"/>
                </a:solidFill>
              </a:rPr>
              <a:t>Program </a:t>
            </a:r>
            <a:r>
              <a:rPr lang="en-US" sz="2600" dirty="0" smtClean="0">
                <a:solidFill>
                  <a:prstClr val="black"/>
                </a:solidFill>
              </a:rPr>
              <a:t>Trends</a:t>
            </a:r>
          </a:p>
          <a:p>
            <a:pPr marL="0" lvl="0" indent="0">
              <a:buNone/>
            </a:pPr>
            <a:endParaRPr lang="en-US" sz="2600" dirty="0">
              <a:solidFill>
                <a:prstClr val="black"/>
              </a:solidFill>
            </a:endParaRP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Retention issues</a:t>
            </a: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Placement Tests – incl. writing, Literacy/Level 1</a:t>
            </a: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Inconsistent grading of writing amongst teachers</a:t>
            </a: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Need for tutors</a:t>
            </a: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Trying to teach too many things to students with a variety of goals</a:t>
            </a: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sz="2600" dirty="0" smtClean="0"/>
              <a:t>Recommendations</a:t>
            </a:r>
          </a:p>
          <a:p>
            <a:pPr marL="0" lvl="0" indent="0">
              <a:buNone/>
            </a:pPr>
            <a:endParaRPr lang="en-US" sz="2600" dirty="0" smtClean="0"/>
          </a:p>
          <a:p>
            <a:r>
              <a:rPr lang="en-US" sz="2600" dirty="0" smtClean="0"/>
              <a:t>Update/Revise </a:t>
            </a:r>
            <a:r>
              <a:rPr lang="en-US" sz="2600" dirty="0"/>
              <a:t>placement </a:t>
            </a:r>
            <a:r>
              <a:rPr lang="en-US" sz="2600" dirty="0" smtClean="0"/>
              <a:t>tests  </a:t>
            </a:r>
            <a:r>
              <a:rPr lang="en-US" sz="2600" dirty="0" smtClean="0">
                <a:solidFill>
                  <a:srgbClr val="FF0000"/>
                </a:solidFill>
              </a:rPr>
              <a:t>not done</a:t>
            </a:r>
            <a:endParaRPr lang="en-US" sz="2600" dirty="0">
              <a:solidFill>
                <a:srgbClr val="FF0000"/>
              </a:solidFill>
            </a:endParaRPr>
          </a:p>
          <a:p>
            <a:pPr lvl="0"/>
            <a:r>
              <a:rPr lang="en-US" sz="2600" dirty="0"/>
              <a:t>Norming/grading workshops</a:t>
            </a:r>
          </a:p>
          <a:p>
            <a:pPr lvl="0"/>
            <a:r>
              <a:rPr lang="en-US" sz="2600" dirty="0"/>
              <a:t>Advanced student/ESL Certificate holding tutors</a:t>
            </a:r>
          </a:p>
          <a:p>
            <a:pPr lvl="0"/>
            <a:r>
              <a:rPr lang="en-US" sz="2600" dirty="0"/>
              <a:t>Reflective teaching practices: peer observing, weekly debrief</a:t>
            </a:r>
          </a:p>
          <a:p>
            <a:pPr lvl="0"/>
            <a:r>
              <a:rPr lang="en-US" sz="2600" dirty="0"/>
              <a:t>Help students identify their goals and design support for </a:t>
            </a:r>
            <a:r>
              <a:rPr lang="en-US" sz="2600" dirty="0" smtClean="0"/>
              <a:t>them  </a:t>
            </a:r>
            <a:r>
              <a:rPr lang="en-US" sz="2600" dirty="0" smtClean="0">
                <a:solidFill>
                  <a:srgbClr val="FF0000"/>
                </a:solidFill>
              </a:rPr>
              <a:t>doing</a:t>
            </a:r>
            <a:endParaRPr lang="en-US" sz="26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17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838200"/>
            <a:ext cx="67056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TWO THEMES that emerged as areas to improve overall in our program were: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1. COMMUNICATION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2. RETENTION 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	Seat time demand?  Curriculum?  External issues (family, 	job, </a:t>
            </a:r>
            <a:r>
              <a:rPr lang="en-US" dirty="0" err="1" smtClean="0"/>
              <a:t>etc</a:t>
            </a:r>
            <a:r>
              <a:rPr lang="en-US" dirty="0" smtClean="0"/>
              <a:t>)? Other?</a:t>
            </a:r>
          </a:p>
          <a:p>
            <a:endParaRPr lang="en-US" dirty="0" smtClean="0"/>
          </a:p>
          <a:p>
            <a:r>
              <a:rPr lang="en-US" dirty="0" smtClean="0"/>
              <a:t>	Remedy?</a:t>
            </a:r>
          </a:p>
          <a:p>
            <a:endParaRPr lang="en-US" dirty="0" smtClean="0"/>
          </a:p>
          <a:p>
            <a:r>
              <a:rPr lang="en-US" dirty="0" smtClean="0"/>
              <a:t>	Staff Development/Pathways – attaching learning to goals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57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295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Welcome to the Noncredit ESL 2013 Retreat !</vt:lpstr>
      <vt:lpstr>PowerPoint Presentation</vt:lpstr>
      <vt:lpstr>PROGRAM DATA: </vt:lpstr>
      <vt:lpstr>CASAS Data</vt:lpstr>
      <vt:lpstr>STUDENT SATISFACTION DATA:</vt:lpstr>
      <vt:lpstr>Retreat 2012 Data</vt:lpstr>
      <vt:lpstr>2012 Recommendations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</dc:creator>
  <cp:lastModifiedBy>Alice</cp:lastModifiedBy>
  <cp:revision>6</cp:revision>
  <dcterms:created xsi:type="dcterms:W3CDTF">2013-06-13T21:23:01Z</dcterms:created>
  <dcterms:modified xsi:type="dcterms:W3CDTF">2013-06-13T22:19:42Z</dcterms:modified>
</cp:coreProperties>
</file>