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6600"/>
    <a:srgbClr val="FF5050"/>
    <a:srgbClr val="0066CC"/>
    <a:srgbClr val="33CCFF"/>
    <a:srgbClr val="99FFCC"/>
    <a:srgbClr val="CC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44EFC-3F0B-4DAA-9F77-52DEDDC618A7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32355-25A3-4838-AF99-2C4DDC864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32355-25A3-4838-AF99-2C4DDC8645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1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0"/>
          </a:gradFill>
          <a:ln w="76200">
            <a:gradFill>
              <a:gsLst>
                <a:gs pos="0">
                  <a:schemeClr val="bg2">
                    <a:lumMod val="60000"/>
                    <a:lumOff val="40000"/>
                    <a:alpha val="90000"/>
                  </a:schemeClr>
                </a:gs>
                <a:gs pos="50000">
                  <a:schemeClr val="bg2">
                    <a:lumMod val="60000"/>
                    <a:lumOff val="40000"/>
                    <a:alpha val="80000"/>
                  </a:schemeClr>
                </a:gs>
                <a:gs pos="100000">
                  <a:schemeClr val="bg2">
                    <a:alpha val="70000"/>
                  </a:schemeClr>
                </a:gs>
              </a:gsLst>
              <a:lin ang="5400000" scaled="0"/>
            </a:gradFill>
            <a:miter lim="800000"/>
          </a:ln>
          <a:scene3d>
            <a:camera prst="orthographicFront"/>
            <a:lightRig rig="contrasting" dir="t"/>
          </a:scene3d>
          <a:sp3d>
            <a:bevelT w="635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8503920" cy="2438400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66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6760" y="2971800"/>
            <a:ext cx="4267200" cy="1725706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gradFill>
                  <a:gsLst>
                    <a:gs pos="1000">
                      <a:schemeClr val="tx2">
                        <a:lumMod val="40000"/>
                        <a:lumOff val="60000"/>
                      </a:schemeClr>
                    </a:gs>
                    <a:gs pos="50000">
                      <a:schemeClr val="tx2"/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Diagonal Stripe 12"/>
          <p:cNvSpPr/>
          <p:nvPr/>
        </p:nvSpPr>
        <p:spPr>
          <a:xfrm rot="21321315" flipH="1">
            <a:off x="481841" y="2629969"/>
            <a:ext cx="8419617" cy="685800"/>
          </a:xfrm>
          <a:prstGeom prst="diagStripe">
            <a:avLst>
              <a:gd name="adj" fmla="val 50001"/>
            </a:avLst>
          </a:prstGeom>
          <a:solidFill>
            <a:schemeClr val="tx2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1676400"/>
            <a:ext cx="7315200" cy="1362075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063" y="3148013"/>
            <a:ext cx="7315200" cy="1119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Wingdings" pitchFamily="2" charset="2"/>
              <a:buNone/>
              <a:defRPr sz="1800" kern="1200">
                <a:ln>
                  <a:noFill/>
                </a:ln>
                <a:gradFill>
                  <a:gsLst>
                    <a:gs pos="1000">
                      <a:schemeClr val="tx2">
                        <a:lumMod val="40000"/>
                        <a:lumOff val="60000"/>
                      </a:schemeClr>
                    </a:gs>
                    <a:gs pos="50000">
                      <a:schemeClr val="tx2"/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062" y="1922463"/>
            <a:ext cx="3429000" cy="3954462"/>
          </a:xfrm>
        </p:spPr>
        <p:txBody>
          <a:bodyPr>
            <a:normAutofit/>
          </a:bodyPr>
          <a:lstStyle>
            <a:lvl1pPr>
              <a:defRPr sz="20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22463"/>
            <a:ext cx="3429000" cy="3954462"/>
          </a:xfrm>
        </p:spPr>
        <p:txBody>
          <a:bodyPr>
            <a:normAutofit/>
          </a:bodyPr>
          <a:lstStyle>
            <a:lvl1pPr>
              <a:defRPr sz="20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676400"/>
            <a:ext cx="3429000" cy="639762"/>
          </a:xfrm>
        </p:spPr>
        <p:txBody>
          <a:bodyPr anchor="ctr" anchorCtr="0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2590800"/>
            <a:ext cx="3429000" cy="32861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76400"/>
            <a:ext cx="3429000" cy="639762"/>
          </a:xfrm>
        </p:spPr>
        <p:txBody>
          <a:bodyPr anchor="ctr" anchorCtr="0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590800"/>
            <a:ext cx="3429000" cy="32861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457200"/>
            <a:ext cx="2834640" cy="1327150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  <a:defRPr sz="32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457200"/>
            <a:ext cx="3751263" cy="5419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062" y="1922463"/>
            <a:ext cx="2834640" cy="1963737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457200"/>
            <a:ext cx="2834640" cy="1325880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  <a:defRPr sz="32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0" y="1920240"/>
            <a:ext cx="2834640" cy="196596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2308" y="413004"/>
            <a:ext cx="3749040" cy="5422392"/>
          </a:xfrm>
          <a:ln w="38100">
            <a:noFill/>
          </a:ln>
          <a:effectLst>
            <a:innerShdw blurRad="381000">
              <a:schemeClr val="bg2">
                <a:lumMod val="75000"/>
              </a:schemeClr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4468905" y="304800"/>
            <a:ext cx="3975847" cy="56388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6710082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 rot="16200000" flipV="1">
              <a:off x="5641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 rot="5400000" flipH="1" flipV="1">
              <a:off x="-3355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05001"/>
            <a:ext cx="73152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4423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D9E4923C-1547-40F5-9B4D-2F42EB930B33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4235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4423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0422859B-28FD-4C34-8B88-14C667A6717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6710082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 rot="16200000" flipV="1">
              <a:off x="5641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 rot="5400000" flipH="1" flipV="1">
              <a:off x="-3355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 spc="250" normalizeH="0" baseline="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100000">
                <a:schemeClr val="tx1"/>
              </a:gs>
            </a:gsLst>
            <a:lin ang="5400000" scaled="0"/>
          </a:gradFill>
          <a:effectLst>
            <a:outerShdw blurRad="50800" dist="101600" dir="30000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20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"/>
        <a:defRPr sz="18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200"/>
        </a:spcBef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200"/>
        </a:spcBef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Future Tenses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2971800"/>
            <a:ext cx="4267200" cy="838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have a choice!</a:t>
            </a:r>
          </a:p>
          <a:p>
            <a:r>
              <a:rPr lang="en-US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07508" y="5715000"/>
            <a:ext cx="18723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Created by 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Susan Ryan 2012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FF99"/>
                </a:solidFill>
              </a:rPr>
              <a:t>1.</a:t>
            </a:r>
            <a:r>
              <a:rPr lang="en-US" dirty="0" smtClean="0"/>
              <a:t>  Future with </a:t>
            </a:r>
            <a:r>
              <a:rPr lang="en-US" dirty="0" smtClean="0">
                <a:solidFill>
                  <a:srgbClr val="CCFF99"/>
                </a:solidFill>
              </a:rPr>
              <a:t>WILL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1"/>
            <a:ext cx="7696200" cy="3962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i="1" dirty="0" smtClean="0">
                <a:solidFill>
                  <a:srgbClr val="CC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study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my test this weekend!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77376092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2895600"/>
            <a:ext cx="39624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FFCC"/>
                </a:solidFill>
              </a:rPr>
              <a:t>2.  </a:t>
            </a:r>
            <a:r>
              <a:rPr lang="en-US" dirty="0" smtClean="0"/>
              <a:t>Future with </a:t>
            </a:r>
            <a:r>
              <a:rPr lang="en-US" i="1" dirty="0" smtClean="0">
                <a:solidFill>
                  <a:srgbClr val="99FFCC"/>
                </a:solidFill>
              </a:rPr>
              <a:t>be going to</a:t>
            </a:r>
            <a:endParaRPr lang="en-US" dirty="0">
              <a:solidFill>
                <a:srgbClr val="99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4195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i="1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going to study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my test this weekend.</a:t>
            </a:r>
          </a:p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80356569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3124200"/>
            <a:ext cx="32004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33CCFF"/>
                </a:solidFill>
              </a:rPr>
              <a:t>3.</a:t>
            </a:r>
            <a:r>
              <a:rPr lang="en-US" b="1" dirty="0" smtClean="0"/>
              <a:t>  Future with </a:t>
            </a:r>
            <a:br>
              <a:rPr lang="en-US" b="1" dirty="0" smtClean="0"/>
            </a:br>
            <a:r>
              <a:rPr lang="en-US" b="1" dirty="0" smtClean="0"/>
              <a:t>     the </a:t>
            </a:r>
            <a:r>
              <a:rPr lang="en-US" b="1" dirty="0" smtClean="0">
                <a:solidFill>
                  <a:srgbClr val="33CCFF"/>
                </a:solidFill>
              </a:rPr>
              <a:t>FUTURE CONTINUOUS</a:t>
            </a:r>
            <a:endParaRPr lang="en-US" b="1" dirty="0">
              <a:solidFill>
                <a:srgbClr val="33CC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2800" b="1" i="1" dirty="0" smtClean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 studying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my test this weekend.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88759864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514600"/>
            <a:ext cx="2162175" cy="323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Future with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b="1" i="1" dirty="0" smtClean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Continuous *</a:t>
            </a:r>
            <a:endParaRPr lang="en-US" b="1" i="1" dirty="0">
              <a:solidFill>
                <a:srgbClr val="FF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I </a:t>
            </a:r>
            <a:r>
              <a:rPr lang="en-US" sz="2800" b="1" i="1" dirty="0" smtClean="0">
                <a:solidFill>
                  <a:srgbClr val="FF9966"/>
                </a:solidFill>
              </a:rPr>
              <a:t>am studying</a:t>
            </a: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 for my test </a:t>
            </a:r>
            <a:r>
              <a:rPr lang="en-US" sz="2800" b="1" u="sng" dirty="0" smtClean="0">
                <a:solidFill>
                  <a:schemeClr val="tx1">
                    <a:lumMod val="95000"/>
                  </a:schemeClr>
                </a:solidFill>
              </a:rPr>
              <a:t>this weekend.</a:t>
            </a:r>
          </a:p>
          <a:p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5" name="Picture 4" descr="103922890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895600"/>
            <a:ext cx="48006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 Future with </a:t>
            </a:r>
            <a:r>
              <a:rPr lang="en-US" b="1" i="1" dirty="0" smtClean="0">
                <a:solidFill>
                  <a:srgbClr val="FF6600"/>
                </a:solidFill>
              </a:rPr>
              <a:t>Simple Present</a:t>
            </a:r>
            <a:r>
              <a:rPr lang="en-US" b="1" dirty="0" smtClean="0">
                <a:solidFill>
                  <a:srgbClr val="FF5050"/>
                </a:solidFill>
              </a:rPr>
              <a:t>*</a:t>
            </a:r>
            <a:endParaRPr lang="en-US" b="1" dirty="0">
              <a:solidFill>
                <a:srgbClr val="FF5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315200" cy="45720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28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test 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Monday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Don’t forget!</a:t>
            </a: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Female Ss w Boo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286000"/>
            <a:ext cx="29718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92D050"/>
                </a:solidFill>
              </a:rPr>
              <a:t>I’ll</a:t>
            </a:r>
            <a:r>
              <a:rPr lang="en-US" b="1" i="1" dirty="0" smtClean="0">
                <a:solidFill>
                  <a:srgbClr val="92D050"/>
                </a:solidFill>
              </a:rPr>
              <a:t> be hanging out</a:t>
            </a:r>
            <a:r>
              <a:rPr lang="en-US" b="1" dirty="0" smtClean="0">
                <a:solidFill>
                  <a:srgbClr val="92D050"/>
                </a:solidFill>
              </a:rPr>
              <a:t> this weekend!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4" name="Content Placeholder 3" descr="96251200[1]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28800" y="1828800"/>
            <a:ext cx="5410200" cy="31337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433838"/>
      </a:dk2>
      <a:lt2>
        <a:srgbClr val="D8D8DC"/>
      </a:lt2>
      <a:accent1>
        <a:srgbClr val="9AA977"/>
      </a:accent1>
      <a:accent2>
        <a:srgbClr val="7BA8A9"/>
      </a:accent2>
      <a:accent3>
        <a:srgbClr val="907E8C"/>
      </a:accent3>
      <a:accent4>
        <a:srgbClr val="6AA07E"/>
      </a:accent4>
      <a:accent5>
        <a:srgbClr val="A5826D"/>
      </a:accent5>
      <a:accent6>
        <a:srgbClr val="BAB5A6"/>
      </a:accent6>
      <a:hlink>
        <a:srgbClr val="50797A"/>
      </a:hlink>
      <a:folHlink>
        <a:srgbClr val="806268"/>
      </a:folHlink>
    </a:clrScheme>
    <a:fontScheme name="Slate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3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5000"/>
              </a:schemeClr>
              <a:schemeClr val="phClr">
                <a:tint val="80000"/>
                <a:satMod val="115000"/>
              </a:schemeClr>
            </a:duotone>
          </a:blip>
          <a:stretch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>
              <a:srgbClr val="151515">
                <a:alpha val="90000"/>
              </a:srgbClr>
            </a:innerShdw>
          </a:effectLst>
          <a:scene3d>
            <a:camera prst="orthographicFront">
              <a:rot lat="0" lon="0" rev="0"/>
            </a:camera>
            <a:lightRig rig="glow" dir="tl"/>
          </a:scene3d>
          <a:sp3d prstMaterial="softmetal">
            <a:bevelT w="0" h="0"/>
          </a:sp3d>
        </a:effectStyle>
        <a:effectStyle>
          <a:effectLst>
            <a:outerShdw blurRad="63500" dist="101600" dir="3000000" sx="101000" sy="101000" rotWithShape="0">
              <a:srgbClr val="252525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r">
              <a:rot lat="0" lon="0" rev="1500000"/>
            </a:lightRig>
          </a:scene3d>
          <a:sp3d prstMaterial="translucentPowder">
            <a:bevelT w="38100" h="12700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15000"/>
              </a:schemeClr>
              <a:schemeClr val="phClr">
                <a:tint val="70000"/>
                <a:satMod val="135000"/>
              </a:schemeClr>
            </a:duotone>
          </a:blip>
          <a:stretch/>
        </a:blip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70000"/>
                <a:satMod val="135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75000"/>
                <a:satMod val="115000"/>
              </a:schemeClr>
              <a:schemeClr val="phClr">
                <a:tint val="80000"/>
                <a:satMod val="12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42</TotalTime>
  <Words>97</Words>
  <Application>Microsoft Office PowerPoint</Application>
  <PresentationFormat>On-screen Show (4:3)</PresentationFormat>
  <Paragraphs>17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Slate</vt:lpstr>
      <vt:lpstr>Future Tenses</vt:lpstr>
      <vt:lpstr>1.  Future with WILL     </vt:lpstr>
      <vt:lpstr>2.  Future with be going to</vt:lpstr>
      <vt:lpstr>3.  Future with       the FUTURE CONTINUOUS</vt:lpstr>
      <vt:lpstr>4.  Future with       Present Continuous *</vt:lpstr>
      <vt:lpstr>5.  Future with Simple Present*</vt:lpstr>
      <vt:lpstr>I’ll be hanging out this weekend!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Tenses</dc:title>
  <dc:creator>Dell User</dc:creator>
  <cp:lastModifiedBy>Instructor</cp:lastModifiedBy>
  <cp:revision>10</cp:revision>
  <dcterms:created xsi:type="dcterms:W3CDTF">2012-03-01T03:55:20Z</dcterms:created>
  <dcterms:modified xsi:type="dcterms:W3CDTF">2013-08-28T21:13:41Z</dcterms:modified>
</cp:coreProperties>
</file>