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47"/>
    <a:srgbClr val="FFFF99"/>
    <a:srgbClr val="FF9900"/>
    <a:srgbClr val="0AE4CF"/>
    <a:srgbClr val="06D8A1"/>
    <a:srgbClr val="99FFCC"/>
    <a:srgbClr val="CCFF99"/>
    <a:srgbClr val="CCFF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469C22C-A5CA-40E5-B41B-4F10263B7DFE}" type="datetimeFigureOut">
              <a:rPr lang="en-US" smtClean="0"/>
              <a:pPr/>
              <a:t>8/28/2013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4EF500CF-DDEF-4E09-AE44-62F228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Future continuous:</a:t>
            </a:r>
            <a:br>
              <a:rPr lang="en-US" dirty="0" smtClean="0"/>
            </a:br>
            <a:r>
              <a:rPr lang="en-US" sz="4400" i="1" dirty="0" smtClean="0"/>
              <a:t>f</a:t>
            </a:r>
            <a:r>
              <a:rPr lang="en-US" sz="4400" i="1" cap="none" dirty="0" smtClean="0"/>
              <a:t>orm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65332" y="5715000"/>
            <a:ext cx="1795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Created by </a:t>
            </a:r>
          </a:p>
          <a:p>
            <a:pPr algn="ctr"/>
            <a:r>
              <a:rPr lang="en-US" dirty="0" smtClean="0"/>
              <a:t>Susan Ryan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6002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457200"/>
            <a:ext cx="76962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Any continuous tense in English uses </a:t>
            </a:r>
          </a:p>
          <a:p>
            <a:pPr algn="ctr"/>
            <a:r>
              <a:rPr lang="en-US" sz="2800" b="1" dirty="0" smtClean="0">
                <a:solidFill>
                  <a:srgbClr val="FFFF66"/>
                </a:solidFill>
              </a:rPr>
              <a:t>BE</a:t>
            </a:r>
            <a:r>
              <a:rPr lang="en-US" sz="2800" b="1" dirty="0" smtClean="0"/>
              <a:t> + </a:t>
            </a:r>
            <a:r>
              <a:rPr lang="en-US" sz="2800" b="1" dirty="0" smtClean="0">
                <a:solidFill>
                  <a:srgbClr val="FF9900"/>
                </a:solidFill>
              </a:rPr>
              <a:t>Verb –</a:t>
            </a:r>
            <a:r>
              <a:rPr lang="en-US" sz="2800" b="1" dirty="0" err="1" smtClean="0">
                <a:solidFill>
                  <a:srgbClr val="FF9900"/>
                </a:solidFill>
              </a:rPr>
              <a:t>ing</a:t>
            </a:r>
            <a:r>
              <a:rPr lang="en-US" sz="2800" b="1" dirty="0" smtClean="0"/>
              <a:t>.  </a:t>
            </a:r>
            <a:r>
              <a:rPr lang="en-US" sz="2800" b="1" i="1" dirty="0" smtClean="0"/>
              <a:t>Look:</a:t>
            </a:r>
            <a:endParaRPr lang="en-US" sz="2400" b="1" i="1" dirty="0" smtClean="0"/>
          </a:p>
          <a:p>
            <a:endParaRPr lang="en-US" sz="1400" dirty="0"/>
          </a:p>
          <a:p>
            <a:pPr algn="ctr"/>
            <a:r>
              <a:rPr lang="en-US" sz="2400" b="1" i="1" dirty="0" smtClean="0"/>
              <a:t>Present Continuous</a:t>
            </a:r>
          </a:p>
          <a:p>
            <a:pPr algn="ctr"/>
            <a:r>
              <a:rPr lang="en-US" sz="2400" b="1" dirty="0" smtClean="0"/>
              <a:t>I </a:t>
            </a:r>
            <a:r>
              <a:rPr lang="en-US" sz="2400" b="1" dirty="0" smtClean="0">
                <a:solidFill>
                  <a:srgbClr val="FFFF66"/>
                </a:solidFill>
              </a:rPr>
              <a:t>am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9900"/>
                </a:solidFill>
              </a:rPr>
              <a:t>sitting</a:t>
            </a:r>
            <a:r>
              <a:rPr lang="en-US" sz="2400" b="1" dirty="0" smtClean="0"/>
              <a:t> in class right now.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b="1" i="1" dirty="0" smtClean="0"/>
              <a:t>Past Continuous</a:t>
            </a:r>
          </a:p>
          <a:p>
            <a:pPr algn="ctr"/>
            <a:r>
              <a:rPr lang="en-US" sz="2400" b="1" dirty="0" smtClean="0"/>
              <a:t>I </a:t>
            </a:r>
            <a:r>
              <a:rPr lang="en-US" sz="2400" b="1" dirty="0" smtClean="0">
                <a:solidFill>
                  <a:srgbClr val="FFFF47"/>
                </a:solidFill>
              </a:rPr>
              <a:t>was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9900"/>
                </a:solidFill>
              </a:rPr>
              <a:t>sitting</a:t>
            </a:r>
            <a:r>
              <a:rPr lang="en-US" sz="2400" b="1" dirty="0" smtClean="0"/>
              <a:t> in class  yesterday.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i="1" dirty="0" smtClean="0"/>
              <a:t>Future Continuous</a:t>
            </a:r>
          </a:p>
          <a:p>
            <a:pPr algn="ctr"/>
            <a:r>
              <a:rPr lang="en-US" sz="2400" b="1" dirty="0" smtClean="0"/>
              <a:t>I </a:t>
            </a:r>
            <a:r>
              <a:rPr lang="en-US" sz="2400" b="1" i="1" u="sng" dirty="0" smtClean="0"/>
              <a:t>will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FF47"/>
                </a:solidFill>
              </a:rPr>
              <a:t>be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9900"/>
                </a:solidFill>
              </a:rPr>
              <a:t>sitting</a:t>
            </a:r>
            <a:r>
              <a:rPr lang="en-US" sz="2400" b="1" dirty="0" smtClean="0"/>
              <a:t> class tomorrow.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The Future Continuous just adds </a:t>
            </a:r>
            <a:r>
              <a:rPr lang="en-US" sz="2400" b="1" i="1" u="sng" dirty="0" smtClean="0"/>
              <a:t>will</a:t>
            </a:r>
            <a:r>
              <a:rPr lang="en-US" sz="2400" b="1" dirty="0" smtClean="0"/>
              <a:t> for future meaning.  So, it has 3 parts:  </a:t>
            </a:r>
            <a:r>
              <a:rPr lang="en-US" sz="2400" b="1" i="1" dirty="0" smtClean="0"/>
              <a:t>WILL</a:t>
            </a:r>
            <a:r>
              <a:rPr lang="en-US" sz="2400" b="1" dirty="0" smtClean="0"/>
              <a:t> + </a:t>
            </a:r>
            <a:r>
              <a:rPr lang="en-US" sz="2400" b="1" dirty="0" smtClean="0">
                <a:solidFill>
                  <a:srgbClr val="FFFF47"/>
                </a:solidFill>
              </a:rPr>
              <a:t>BE</a:t>
            </a:r>
            <a:r>
              <a:rPr lang="en-US" sz="2400" b="1" dirty="0" smtClean="0"/>
              <a:t> + </a:t>
            </a:r>
            <a:r>
              <a:rPr lang="en-US" sz="2400" b="1" dirty="0" smtClean="0">
                <a:solidFill>
                  <a:srgbClr val="FF9900"/>
                </a:solidFill>
              </a:rPr>
              <a:t>Verb –</a:t>
            </a:r>
            <a:r>
              <a:rPr lang="en-US" sz="2400" b="1" dirty="0" err="1" smtClean="0">
                <a:solidFill>
                  <a:srgbClr val="FF9900"/>
                </a:solidFill>
              </a:rPr>
              <a:t>ing</a:t>
            </a:r>
            <a:r>
              <a:rPr lang="en-US" sz="2400" b="1" dirty="0" smtClean="0">
                <a:solidFill>
                  <a:srgbClr val="FF99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781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</a:t>
            </a:r>
            <a:r>
              <a:rPr lang="en-US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Continuous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make changes to auxiliary verb </a:t>
            </a:r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agree with the subject.  Look:</a:t>
            </a:r>
          </a:p>
          <a:p>
            <a:pPr algn="ctr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3600" b="1" dirty="0" smtClean="0">
                <a:solidFill>
                  <a:srgbClr val="FFFF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studying now.</a:t>
            </a:r>
          </a:p>
          <a:p>
            <a:pPr algn="ctr"/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600" b="1" dirty="0" smtClean="0">
                <a:solidFill>
                  <a:srgbClr val="FFFF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studying now.</a:t>
            </a:r>
          </a:p>
          <a:p>
            <a:pPr algn="ctr"/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</a:t>
            </a:r>
            <a:r>
              <a:rPr lang="en-US" sz="3600" b="1" dirty="0" smtClean="0">
                <a:solidFill>
                  <a:srgbClr val="FFFF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studying now.</a:t>
            </a:r>
          </a:p>
          <a:p>
            <a:pPr algn="ctr"/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hese are all forms of </a:t>
            </a:r>
            <a:r>
              <a:rPr lang="en-US" sz="3200" b="1" dirty="0" smtClean="0">
                <a:solidFill>
                  <a:srgbClr val="FFFF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533400"/>
            <a:ext cx="6400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Continuous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we also make changes to </a:t>
            </a:r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agree with the subject.  Look:</a:t>
            </a:r>
          </a:p>
          <a:p>
            <a:pPr algn="ctr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Hagob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working yesterday afternoon.</a:t>
            </a: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studying yesterday afternoon.</a:t>
            </a: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. . . </a:t>
            </a: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2800" b="1" u="sng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studying yesterday afternoon.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381000"/>
            <a:ext cx="70104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</a:t>
            </a:r>
            <a:r>
              <a:rPr lang="en-US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Future Continuous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DON’T make changes to </a:t>
            </a:r>
            <a:r>
              <a:rPr lang="en-US" sz="28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agree with the subject. 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Because we also have  auxiliary </a:t>
            </a:r>
            <a:r>
              <a:rPr lang="en-U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Look:</a:t>
            </a: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visiting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family next summer.</a:t>
            </a:r>
          </a:p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Hasmik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visiting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her family next summer.</a:t>
            </a:r>
          </a:p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</a:t>
            </a:r>
            <a:r>
              <a:rPr lang="en-US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visiting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our families next summer.</a:t>
            </a:r>
          </a:p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</a:t>
            </a:r>
            <a:r>
              <a:rPr lang="en-US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FF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visiting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their families next summer.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i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CHANGES!  SO EASY!</a:t>
            </a:r>
            <a:endParaRPr lang="en-US" sz="2800" b="1" i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77724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Practice:  Answer the questions with a partner.  </a:t>
            </a:r>
          </a:p>
          <a:p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you be doing this weekend?</a:t>
            </a:r>
          </a:p>
          <a:p>
            <a:pPr marL="342900" indent="-342900">
              <a:buAutoNum type="arabicPeriod"/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_______________________________________.</a:t>
            </a:r>
          </a:p>
          <a:p>
            <a:pPr marL="342900" indent="-342900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2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will you be going after class today?</a:t>
            </a:r>
          </a:p>
          <a:p>
            <a:pPr marL="342900" indent="-342900">
              <a:buAutoNum type="arabicPeriod" startAt="2"/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_______________________________________.</a:t>
            </a:r>
          </a:p>
          <a:p>
            <a:pPr marL="342900" indent="-342900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3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will we be taking a vacation this semester?</a:t>
            </a:r>
          </a:p>
          <a:p>
            <a:pPr marL="342900" indent="-342900">
              <a:buAutoNum type="arabicPeriod" startAt="3"/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____________________________________.</a:t>
            </a:r>
          </a:p>
          <a:p>
            <a:pPr marL="342900" indent="-342900"/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4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you be having for dinner tonight?</a:t>
            </a:r>
          </a:p>
          <a:p>
            <a:pPr marL="342900" indent="-342900">
              <a:buAutoNum type="arabicPeriod" startAt="4"/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_______________________________________.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81000"/>
            <a:ext cx="7696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Practice . . .</a:t>
            </a:r>
            <a:endParaRPr lang="en-US" sz="2400" b="1" dirty="0" smtClean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5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will you be living  5 years from now?</a:t>
            </a:r>
          </a:p>
          <a:p>
            <a:pPr marL="342900" indent="-342900">
              <a:buAutoNum type="arabicPeriod" startAt="5"/>
            </a:pPr>
            <a:endPara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______________________________________.</a:t>
            </a:r>
          </a:p>
          <a:p>
            <a:pPr marL="342900" indent="-342900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6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will your boyfriend/girlfriend/husband/</a:t>
            </a:r>
          </a:p>
          <a:p>
            <a:pPr marL="342900" indent="-342900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wife be calling you?</a:t>
            </a:r>
          </a:p>
          <a:p>
            <a:pPr marL="342900" indent="-342900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He/she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________________________________.</a:t>
            </a:r>
          </a:p>
          <a:p>
            <a:pPr marL="342900" indent="-342900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7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will we be leaving today?</a:t>
            </a:r>
          </a:p>
          <a:p>
            <a:pPr marL="342900" indent="-342900">
              <a:buAutoNum type="arabicPeriod" startAt="7"/>
            </a:pP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____________________________________.</a:t>
            </a:r>
          </a:p>
          <a:p>
            <a:pPr marL="342900" indent="-342900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8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we be studying next week?</a:t>
            </a:r>
          </a:p>
          <a:p>
            <a:pPr marL="342900" indent="-342900">
              <a:buAutoNum type="arabicPeriod" startAt="8"/>
            </a:pP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will be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____________________________________.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381000"/>
            <a:ext cx="77724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you answer these question by yourself now?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algn="ctr"/>
            <a:endParaRPr lang="en-US" sz="1200" b="1" i="1" dirty="0" smtClean="0">
              <a:solidFill>
                <a:srgbClr val="FFFF4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 your answers on a piece of paper.</a:t>
            </a:r>
            <a:r>
              <a:rPr lang="en-US" sz="2400" b="1" i="1" dirty="0" smtClean="0">
                <a:solidFill>
                  <a:srgbClr val="FFFF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en-US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i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finish early, check your answers with your partner.  Are your answers the same?</a:t>
            </a:r>
          </a:p>
          <a:p>
            <a:pPr algn="ctr"/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you be doing this weekend?</a:t>
            </a:r>
          </a:p>
          <a:p>
            <a:pPr marL="457200" indent="-457200" algn="ctr">
              <a:buAutoNum type="arabicPeriod"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AutoNum type="arabicPeriod" startAt="2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will you be going after class today?</a:t>
            </a:r>
          </a:p>
          <a:p>
            <a:pPr marL="457200" indent="-457200" algn="ctr">
              <a:buAutoNum type="arabicPeriod" startAt="2"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AutoNum type="arabicPeriod" startAt="3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will we be taking a vacation this semester?</a:t>
            </a:r>
          </a:p>
          <a:p>
            <a:pPr marL="457200" indent="-457200" algn="ctr">
              <a:buAutoNum type="arabicPeriod" startAt="3"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AutoNum type="arabicPeriod" startAt="4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you be having for dinner tonight?</a:t>
            </a:r>
          </a:p>
          <a:p>
            <a:pPr marL="457200" indent="-457200" algn="ctr">
              <a:buAutoNum type="arabicPeriod" startAt="4"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AutoNum type="arabicPeriod" startAt="5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will you be living  5 years from now?</a:t>
            </a:r>
          </a:p>
          <a:p>
            <a:pPr marL="457200" indent="-457200" algn="ctr">
              <a:buAutoNum type="arabicPeriod" startAt="5"/>
            </a:pP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 What will we be studying next week?</a:t>
            </a:r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09800"/>
            <a:ext cx="548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Easy!</a:t>
            </a:r>
            <a:endParaRPr lang="en-US" sz="2800" b="1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78</TotalTime>
  <Words>354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Currency</vt:lpstr>
      <vt:lpstr>The Future continuous: 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continuous: form</dc:title>
  <dc:creator>Dell User</dc:creator>
  <cp:lastModifiedBy>Instructor</cp:lastModifiedBy>
  <cp:revision>11</cp:revision>
  <dcterms:created xsi:type="dcterms:W3CDTF">2012-02-28T05:02:52Z</dcterms:created>
  <dcterms:modified xsi:type="dcterms:W3CDTF">2013-08-28T21:13:20Z</dcterms:modified>
</cp:coreProperties>
</file>