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2" r:id="rId5"/>
    <p:sldId id="317" r:id="rId6"/>
    <p:sldId id="337" r:id="rId7"/>
    <p:sldId id="332" r:id="rId8"/>
    <p:sldId id="333" r:id="rId9"/>
    <p:sldId id="334" r:id="rId10"/>
    <p:sldId id="338" r:id="rId11"/>
    <p:sldId id="339" r:id="rId12"/>
    <p:sldId id="340" r:id="rId13"/>
    <p:sldId id="32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0DBEC"/>
    <a:srgbClr val="E9EDF5"/>
    <a:srgbClr val="808080"/>
    <a:srgbClr val="5F5F5F"/>
    <a:srgbClr val="B2B2B2"/>
    <a:srgbClr val="DDDDDD"/>
    <a:srgbClr val="0A3F54"/>
    <a:srgbClr val="002E42"/>
    <a:srgbClr val="ACC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8" autoAdjust="0"/>
    <p:restoredTop sz="89942" autoAdjust="0"/>
  </p:normalViewPr>
  <p:slideViewPr>
    <p:cSldViewPr>
      <p:cViewPr varScale="1">
        <p:scale>
          <a:sx n="67" d="100"/>
          <a:sy n="67" d="100"/>
        </p:scale>
        <p:origin x="-7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779AB-81DA-4BF0-8369-D35FC98F5D47}" type="datetimeFigureOut">
              <a:rPr lang="en-US"/>
              <a:pPr>
                <a:defRPr/>
              </a:pPr>
              <a:t>8/6/2013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701D95-F3D6-4845-8153-569CD359E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5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1CEA2-CB71-46B6-B67F-EE2F0C22A714}" type="datetimeFigureOut">
              <a:rPr lang="en-US"/>
              <a:pPr>
                <a:defRPr/>
              </a:pPr>
              <a:t>8/6/2013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D99548-2840-4133-A781-CF2D9C8B9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06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defTabSz="914241"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defTabSz="914241"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notes</a:t>
            </a: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99548-2840-4133-A781-CF2D9C8B93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325" y="126475"/>
            <a:ext cx="8915400" cy="5852160"/>
          </a:xfrm>
          <a:prstGeom prst="rect">
            <a:avLst/>
          </a:prstGeom>
          <a:solidFill>
            <a:srgbClr val="E9EDF5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70639" y="4273910"/>
            <a:ext cx="8771305" cy="883315"/>
          </a:xfrm>
          <a:prstGeom prst="rect">
            <a:avLst/>
          </a:prstGeom>
          <a:gradFill>
            <a:gsLst>
              <a:gs pos="0">
                <a:schemeClr val="bg2">
                  <a:alpha val="83000"/>
                </a:schemeClr>
              </a:gs>
              <a:gs pos="33000">
                <a:schemeClr val="bg2">
                  <a:alpha val="83000"/>
                </a:schemeClr>
              </a:gs>
              <a:gs pos="10000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37710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65935"/>
            <a:ext cx="6400800" cy="682625"/>
          </a:xfrm>
        </p:spPr>
        <p:txBody>
          <a:bodyPr/>
          <a:lstStyle>
            <a:lvl1pPr marL="0" indent="0" algn="l">
              <a:buNone/>
              <a:defRPr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607465" y="5080415"/>
            <a:ext cx="2227490" cy="153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noFill/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consulting icon.png"/>
          <p:cNvPicPr>
            <a:picLocks noChangeAspect="1"/>
          </p:cNvPicPr>
          <p:nvPr userDrawn="1"/>
        </p:nvPicPr>
        <p:blipFill>
          <a:blip r:embed="rId2" cstate="print"/>
          <a:srcRect l="10229"/>
          <a:stretch>
            <a:fillRect/>
          </a:stretch>
        </p:blipFill>
        <p:spPr>
          <a:xfrm>
            <a:off x="115233" y="1752600"/>
            <a:ext cx="3351867" cy="3104428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construction 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3426088" cy="2343773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5" descr="energy 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0699" y="1790700"/>
            <a:ext cx="2780201" cy="2892696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ility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facility services.png"/>
          <p:cNvPicPr>
            <a:picLocks noChangeAspect="1"/>
          </p:cNvPicPr>
          <p:nvPr userDrawn="1"/>
        </p:nvPicPr>
        <p:blipFill>
          <a:blip r:embed="rId2" cstate="print"/>
          <a:srcRect l="7889"/>
          <a:stretch>
            <a:fillRect/>
          </a:stretch>
        </p:blipFill>
        <p:spPr>
          <a:xfrm>
            <a:off x="120810" y="1866900"/>
            <a:ext cx="3495807" cy="2895600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E9EDF5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37710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65935"/>
            <a:ext cx="6400800" cy="682625"/>
          </a:xfrm>
        </p:spPr>
        <p:txBody>
          <a:bodyPr/>
          <a:lstStyle>
            <a:lvl1pPr marL="0" indent="0" algn="l">
              <a:buNone/>
              <a:defRPr sz="2000" i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E9EDF5"/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6545" y="2430470"/>
            <a:ext cx="8915400" cy="2726755"/>
          </a:xfrm>
          <a:prstGeom prst="rect">
            <a:avLst/>
          </a:prstGeom>
          <a:gradFill>
            <a:gsLst>
              <a:gs pos="0">
                <a:schemeClr val="bg2">
                  <a:alpha val="83000"/>
                </a:schemeClr>
              </a:gs>
              <a:gs pos="28000">
                <a:schemeClr val="bg2">
                  <a:alpha val="8300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737710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10910"/>
            <a:ext cx="6400800" cy="682625"/>
          </a:xfrm>
        </p:spPr>
        <p:txBody>
          <a:bodyPr/>
          <a:lstStyle>
            <a:lvl1pPr marL="0" indent="0" algn="l">
              <a:buNone/>
              <a:defRPr sz="2000" i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607465" y="5080415"/>
            <a:ext cx="2227490" cy="153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7020" y="126170"/>
            <a:ext cx="8915400" cy="5852160"/>
          </a:xfrm>
          <a:prstGeom prst="rect">
            <a:avLst/>
          </a:prstGeom>
          <a:noFill/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5855" y="471814"/>
            <a:ext cx="8656090" cy="10369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510220"/>
            <a:ext cx="8229600" cy="960125"/>
          </a:xfrm>
        </p:spPr>
        <p:txBody>
          <a:bodyPr/>
          <a:lstStyle>
            <a:lvl1pPr>
              <a:lnSpc>
                <a:spcPts val="28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92065"/>
            <a:ext cx="8229600" cy="3246736"/>
          </a:xfrm>
        </p:spPr>
        <p:txBody>
          <a:bodyPr/>
          <a:lstStyle>
            <a:lvl1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607465" y="395005"/>
            <a:ext cx="2227490" cy="1536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39475" y="2008015"/>
            <a:ext cx="8218670" cy="346075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cKinstry Cap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17020" y="1163104"/>
            <a:ext cx="8915400" cy="4815225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1620000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3"/>
          <p:cNvSpPr txBox="1"/>
          <p:nvPr userDrawn="1"/>
        </p:nvSpPr>
        <p:spPr>
          <a:xfrm>
            <a:off x="609600" y="1201510"/>
            <a:ext cx="7848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-30" baseline="0" dirty="0" smtClean="0">
                <a:solidFill>
                  <a:schemeClr val="tx2"/>
                </a:solidFill>
                <a:latin typeface="+mn-lt"/>
              </a:rPr>
              <a:t>McKINSTRY CAPABILITIES</a:t>
            </a:r>
            <a:endParaRPr lang="en-US" sz="2000" b="1" spc="-30" baseline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1299972" y="1695450"/>
            <a:ext cx="6553200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/>
          <p:cNvSpPr txBox="1"/>
          <p:nvPr userDrawn="1"/>
        </p:nvSpPr>
        <p:spPr bwMode="auto">
          <a:xfrm>
            <a:off x="557213" y="4288360"/>
            <a:ext cx="1828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spc="-30" baseline="0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CONSULTING</a:t>
            </a:r>
            <a:endParaRPr lang="en-US" sz="1400" b="1" i="0" spc="-30" baseline="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11" name="Straight Connector 7"/>
          <p:cNvCxnSpPr/>
          <p:nvPr userDrawn="1"/>
        </p:nvCxnSpPr>
        <p:spPr bwMode="auto">
          <a:xfrm>
            <a:off x="788099" y="4187180"/>
            <a:ext cx="1367028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 userDrawn="1"/>
        </p:nvSpPr>
        <p:spPr bwMode="auto">
          <a:xfrm>
            <a:off x="2651125" y="4288360"/>
            <a:ext cx="1828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spc="-30" baseline="0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CONSTRUCTION</a:t>
            </a:r>
            <a:endParaRPr lang="en-US" sz="1400" b="1" i="0" spc="-30" baseline="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14" name="Straight Connector 10"/>
          <p:cNvCxnSpPr/>
          <p:nvPr userDrawn="1"/>
        </p:nvCxnSpPr>
        <p:spPr bwMode="auto">
          <a:xfrm>
            <a:off x="2882011" y="4187180"/>
            <a:ext cx="1367028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/>
          <p:cNvSpPr txBox="1"/>
          <p:nvPr userDrawn="1"/>
        </p:nvSpPr>
        <p:spPr bwMode="auto">
          <a:xfrm>
            <a:off x="6858000" y="428836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spc="-30" baseline="0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FACILITY SERVICES</a:t>
            </a:r>
            <a:endParaRPr lang="en-US" sz="1400" b="1" i="0" spc="-30" baseline="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17" name="Straight Connector 13"/>
          <p:cNvCxnSpPr/>
          <p:nvPr userDrawn="1"/>
        </p:nvCxnSpPr>
        <p:spPr bwMode="auto">
          <a:xfrm>
            <a:off x="7165086" y="4187180"/>
            <a:ext cx="1367028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 userDrawn="1"/>
        </p:nvSpPr>
        <p:spPr bwMode="auto">
          <a:xfrm>
            <a:off x="4800600" y="4288360"/>
            <a:ext cx="1828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0" spc="-30" baseline="0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ENERGY</a:t>
            </a:r>
            <a:endParaRPr lang="en-US" sz="1400" b="1" i="0" spc="-30" baseline="0" dirty="0">
              <a:solidFill>
                <a:schemeClr val="tx2"/>
              </a:solidFill>
              <a:latin typeface="+mn-lt"/>
              <a:cs typeface="Calibri" pitchFamily="34" charset="0"/>
            </a:endParaRPr>
          </a:p>
        </p:txBody>
      </p:sp>
      <p:cxnSp>
        <p:nvCxnSpPr>
          <p:cNvPr id="20" name="Straight Connector 16"/>
          <p:cNvCxnSpPr/>
          <p:nvPr userDrawn="1"/>
        </p:nvCxnSpPr>
        <p:spPr bwMode="auto">
          <a:xfrm>
            <a:off x="5031486" y="4187180"/>
            <a:ext cx="1367028" cy="0"/>
          </a:xfrm>
          <a:prstGeom prst="line">
            <a:avLst/>
          </a:prstGeom>
          <a:ln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facility servic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8419" y="2523387"/>
            <a:ext cx="1744081" cy="1330643"/>
          </a:xfrm>
          <a:prstGeom prst="rect">
            <a:avLst/>
          </a:prstGeom>
        </p:spPr>
      </p:pic>
      <p:pic>
        <p:nvPicPr>
          <p:cNvPr id="24" name="Picture 23" descr="construction 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0" y="2735073"/>
            <a:ext cx="1594687" cy="1090919"/>
          </a:xfrm>
          <a:prstGeom prst="rect">
            <a:avLst/>
          </a:prstGeom>
        </p:spPr>
      </p:pic>
      <p:pic>
        <p:nvPicPr>
          <p:cNvPr id="25" name="Picture 24" descr="consulting 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5909" y="2568692"/>
            <a:ext cx="1605291" cy="1334702"/>
          </a:xfrm>
          <a:prstGeom prst="rect">
            <a:avLst/>
          </a:prstGeom>
        </p:spPr>
      </p:pic>
      <p:pic>
        <p:nvPicPr>
          <p:cNvPr id="28" name="Picture 27" descr="energy icon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84405" y="2499057"/>
            <a:ext cx="1202095" cy="125073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3419850" y="1700775"/>
            <a:ext cx="2227490" cy="76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cle of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7020" y="126170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Cycle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5300" y="1181100"/>
            <a:ext cx="3695700" cy="36957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e Beli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7020" y="126170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84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core 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1790700"/>
            <a:ext cx="2861492" cy="21052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cKinstry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020" y="126170"/>
            <a:ext cx="8915400" cy="5852160"/>
          </a:xfrm>
          <a:prstGeom prst="rect">
            <a:avLst/>
          </a:prstGeom>
          <a:gradFill>
            <a:gsLst>
              <a:gs pos="0">
                <a:srgbClr val="E9EDF5"/>
              </a:gs>
              <a:gs pos="72000">
                <a:srgbClr val="E9EDF5">
                  <a:alpha val="0"/>
                </a:srgbClr>
              </a:gs>
            </a:gsLst>
            <a:lin ang="16200000" scaled="0"/>
          </a:gra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6" name="Picture 2" descr="\\MCKDATA\data\Marketing\Visual Media\Images\InfoGraphics\Maps\Locations\locations map_lightbg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1500" y="407920"/>
            <a:ext cx="7719405" cy="5372587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298255" y="6002135"/>
            <a:ext cx="728725" cy="4238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fld id="{A561D7E2-D7DF-421B-AA94-35B19D6ED98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18872" y="128016"/>
            <a:ext cx="8915400" cy="585216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  <p:sldLayoutId id="2147483677" r:id="rId3"/>
    <p:sldLayoutId id="2147483678" r:id="rId4"/>
    <p:sldLayoutId id="2147483663" r:id="rId5"/>
    <p:sldLayoutId id="2147483664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2E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E4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002E4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E4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E4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E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2114080" y="625435"/>
            <a:ext cx="6913479" cy="37361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639" y="4043480"/>
            <a:ext cx="8771305" cy="1420985"/>
          </a:xfrm>
          <a:prstGeom prst="rect">
            <a:avLst/>
          </a:prstGeom>
          <a:gradFill>
            <a:gsLst>
              <a:gs pos="0">
                <a:schemeClr val="bg2">
                  <a:alpha val="9100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7465" y="5387655"/>
            <a:ext cx="2227490" cy="1536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5" y="4158695"/>
            <a:ext cx="8449100" cy="1228960"/>
          </a:xfrm>
        </p:spPr>
        <p:txBody>
          <a:bodyPr anchor="ctr">
            <a:noAutofit/>
          </a:bodyPr>
          <a:lstStyle/>
          <a:p>
            <a:pPr>
              <a:lnSpc>
                <a:spcPts val="3800"/>
              </a:lnSpc>
            </a:pPr>
            <a:r>
              <a:rPr lang="en-US" sz="2800" b="0" dirty="0" smtClean="0">
                <a:solidFill>
                  <a:srgbClr val="FFFFFF"/>
                </a:solidFill>
              </a:rPr>
              <a:t>ENERGY CONSERVATION &amp; MODERNIZATION FOR GLENDALE COMMUNITY COLLEGE</a:t>
            </a:r>
            <a:endParaRPr lang="en-US" sz="2800" b="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73131"/>
            <a:ext cx="6400800" cy="490600"/>
          </a:xfrm>
        </p:spPr>
        <p:txBody>
          <a:bodyPr/>
          <a:lstStyle/>
          <a:p>
            <a:r>
              <a:rPr lang="en-US" sz="1600" dirty="0" smtClean="0"/>
              <a:t>July 15, 2013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1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Inefficient or Broken Equipment for Replacement or Repair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4943723"/>
            <a:ext cx="8229600" cy="789577"/>
          </a:xfrm>
        </p:spPr>
        <p:txBody>
          <a:bodyPr/>
          <a:lstStyle/>
          <a:p>
            <a:r>
              <a:rPr lang="en-US" sz="1400" dirty="0" smtClean="0"/>
              <a:t>Solving a regulatory issue</a:t>
            </a:r>
          </a:p>
          <a:p>
            <a:r>
              <a:rPr lang="en-US" sz="1400" dirty="0" smtClean="0"/>
              <a:t>Using energy savings to cover capital costs</a:t>
            </a:r>
          </a:p>
          <a:p>
            <a:r>
              <a:rPr lang="en-US" sz="1400" dirty="0" smtClean="0"/>
              <a:t>Improving the learning environment</a:t>
            </a:r>
          </a:p>
        </p:txBody>
      </p:sp>
      <p:pic>
        <p:nvPicPr>
          <p:cNvPr id="8" name="Picture 7" descr="IMG_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645" y="1623965"/>
            <a:ext cx="2912364" cy="2185291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20121210_133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4910" y="1623965"/>
            <a:ext cx="2377440" cy="2843171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20121211_093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6211" y="1623965"/>
            <a:ext cx="2912364" cy="2185291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6616" y="3761541"/>
            <a:ext cx="2468880" cy="49926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Non-AQMD compliant boiler at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Library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be replaced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9420" y="4197100"/>
            <a:ext cx="3008421" cy="69129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Outdated and inefficient multi-zone unit at Camino Real that will be replaced (typical Library MZ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units,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too)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3368" y="3761541"/>
            <a:ext cx="2664560" cy="49926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Stuck open outside air damper at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Auditorium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be repaired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10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6130587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Inefficient or Broken Equipment for Replacement or Repair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4943723"/>
            <a:ext cx="8229600" cy="789577"/>
          </a:xfrm>
        </p:spPr>
        <p:txBody>
          <a:bodyPr/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  <p:pic>
        <p:nvPicPr>
          <p:cNvPr id="16" name="Picture 15" descr="IMG_1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" y="1627632"/>
            <a:ext cx="2912364" cy="2185291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6616" y="3582620"/>
            <a:ext cx="2651760" cy="107533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Aging Dx condenser unit at Arroyo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Seco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be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eliminated</a:t>
            </a:r>
            <a:b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(total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7 -9 Dx systems will be eliminated across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campus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through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 plant expansions)</a:t>
            </a:r>
            <a:endParaRPr lang="en-US" sz="1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IMG_1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0760" y="1627632"/>
            <a:ext cx="2912364" cy="2185291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492250" y="3761541"/>
            <a:ext cx="2545678" cy="71951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Blocked off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fume hood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bypass at Arroyo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Seco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be repaired (Typical of 4)</a:t>
            </a:r>
          </a:p>
        </p:txBody>
      </p:sp>
      <p:pic>
        <p:nvPicPr>
          <p:cNvPr id="19" name="Picture 18" descr="20121211_09311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2152" y="1627632"/>
            <a:ext cx="2377440" cy="2853427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474720" y="4235505"/>
            <a:ext cx="2441448" cy="69129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Broken actuator and punctured ductwork at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Auditorium </a:t>
            </a: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will be repaired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11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892578"/>
      </p:ext>
    </p:extLst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Facility Modernization Needs - Background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9496" y="2011680"/>
            <a:ext cx="8229600" cy="37216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pc="-10" dirty="0" smtClean="0"/>
              <a:t>Glendale College has a growing backlog of energy-related facility modernization needs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Staff solicited proposals from energy services firms that could audit, design and construct energy retrofit projects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December a competitive process selected McKinstry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McKinstry has developed an approach with three phases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Each phase will save energy, modernize facilities, improve the learning environment and show a commitment to sustainability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Implementation will reduce maintenance costs and future capital expenditures (this work will have to be done sooner or later)</a:t>
            </a:r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2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Facility Improvement Measures (FIMs) by Benefit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9496" y="1662371"/>
            <a:ext cx="8229600" cy="41861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pc="-10" dirty="0"/>
              <a:t>McKinstry identified over </a:t>
            </a:r>
            <a:r>
              <a:rPr lang="en-US" spc="-10" dirty="0" smtClean="0"/>
              <a:t>61 </a:t>
            </a:r>
            <a:r>
              <a:rPr lang="en-US" spc="-10" dirty="0"/>
              <a:t>FIMs during our survey of the facilities</a:t>
            </a:r>
            <a:endParaRPr lang="en-US" spc="-10" dirty="0" smtClean="0"/>
          </a:p>
          <a:p>
            <a:pPr>
              <a:spcAft>
                <a:spcPts val="600"/>
              </a:spcAft>
            </a:pPr>
            <a:r>
              <a:rPr lang="en-US" dirty="0"/>
              <a:t>Of those </a:t>
            </a:r>
            <a:r>
              <a:rPr lang="en-US" dirty="0" smtClean="0"/>
              <a:t>61, 43 </a:t>
            </a:r>
            <a:r>
              <a:rPr lang="en-US" dirty="0"/>
              <a:t>FIMs fit the College’s priorities and a </a:t>
            </a:r>
            <a:r>
              <a:rPr lang="en-US" dirty="0" smtClean="0"/>
              <a:t>15-year </a:t>
            </a:r>
            <a:r>
              <a:rPr lang="en-US" dirty="0"/>
              <a:t>financial </a:t>
            </a:r>
            <a:r>
              <a:rPr lang="en-US" dirty="0" smtClean="0"/>
              <a:t>model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>Summary of Benefits of the 46 FIMs include: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 FIMs save energy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40 FIMs – Reduce maintenance and repair expenses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8 FIMs </a:t>
            </a:r>
            <a:r>
              <a:rPr lang="en-US" dirty="0"/>
              <a:t>- Reduce future capital improvement </a:t>
            </a:r>
            <a:r>
              <a:rPr lang="en-US" dirty="0" smtClean="0"/>
              <a:t>expenditures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26 </a:t>
            </a:r>
            <a:r>
              <a:rPr lang="en-US" dirty="0"/>
              <a:t>FIMs - Improve comfort and </a:t>
            </a:r>
            <a:r>
              <a:rPr lang="en-US" dirty="0" smtClean="0"/>
              <a:t>reliability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3 </a:t>
            </a:r>
            <a:r>
              <a:rPr lang="en-US" dirty="0"/>
              <a:t>FIMs – Solve a regulatory compliance </a:t>
            </a:r>
            <a:r>
              <a:rPr lang="en-US" dirty="0" smtClean="0"/>
              <a:t>requirement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 FIMs – Reduce green house gases and provide environmental benefits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3</a:t>
            </a: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10220"/>
            <a:ext cx="8229600" cy="729695"/>
          </a:xfrm>
        </p:spPr>
        <p:txBody>
          <a:bodyPr/>
          <a:lstStyle/>
          <a:p>
            <a:r>
              <a:rPr lang="en-US" sz="2400" dirty="0" smtClean="0"/>
              <a:t>Phased Approach to Project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9496" y="4043481"/>
            <a:ext cx="8229600" cy="211227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1100" b="1" dirty="0" smtClean="0"/>
              <a:t>Potential Funding Sources</a:t>
            </a:r>
          </a:p>
          <a:p>
            <a:pPr>
              <a:lnSpc>
                <a:spcPct val="200000"/>
              </a:lnSpc>
              <a:buNone/>
            </a:pPr>
            <a:r>
              <a:rPr lang="en-US" sz="1000" dirty="0" smtClean="0"/>
              <a:t>1. Proposition 39 Funds -  Current estimate is $638,000 per year for the next five years for Glendale</a:t>
            </a:r>
          </a:p>
          <a:p>
            <a:pPr>
              <a:lnSpc>
                <a:spcPct val="200000"/>
              </a:lnSpc>
              <a:buNone/>
            </a:pPr>
            <a:r>
              <a:rPr lang="en-US" sz="900" dirty="0" smtClean="0"/>
              <a:t> 2. Utility incentives, the Glendale College Energy Conservation Account</a:t>
            </a:r>
          </a:p>
          <a:p>
            <a:pPr>
              <a:lnSpc>
                <a:spcPct val="200000"/>
              </a:lnSpc>
              <a:buNone/>
            </a:pPr>
            <a:r>
              <a:rPr lang="en-US" sz="900" dirty="0" smtClean="0"/>
              <a:t> 3. Measure G Funds – the bond ballot  language included energy efficiency and renovation</a:t>
            </a:r>
          </a:p>
          <a:p>
            <a:pPr>
              <a:lnSpc>
                <a:spcPct val="200000"/>
              </a:lnSpc>
              <a:buNone/>
            </a:pPr>
            <a:r>
              <a:rPr lang="en-US" sz="900" dirty="0" smtClean="0"/>
              <a:t> 4.  0% interest, On-Bill-Financing  from Southern California Gas,  10 year term, a possible $500,000 </a:t>
            </a:r>
          </a:p>
          <a:p>
            <a:pPr>
              <a:lnSpc>
                <a:spcPct val="200000"/>
              </a:lnSpc>
              <a:buNone/>
            </a:pPr>
            <a:r>
              <a:rPr lang="en-US" sz="900" dirty="0" smtClean="0"/>
              <a:t> 5.  Low or no interest loans from the California  Energy  Commission  funded from Proposition  39  funds</a:t>
            </a:r>
          </a:p>
          <a:p>
            <a:pPr>
              <a:lnSpc>
                <a:spcPct val="200000"/>
              </a:lnSpc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sz="1200" dirty="0" smtClean="0"/>
              <a:t>Discuss Schedule of Events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7144" y="1931204"/>
          <a:ext cx="5837563" cy="2143822"/>
        </p:xfrm>
        <a:graphic>
          <a:graphicData uri="http://schemas.openxmlformats.org/drawingml/2006/table">
            <a:tbl>
              <a:tblPr/>
              <a:tblGrid>
                <a:gridCol w="914862"/>
                <a:gridCol w="784574"/>
                <a:gridCol w="913446"/>
                <a:gridCol w="1057899"/>
                <a:gridCol w="1083391"/>
                <a:gridCol w="1083391"/>
              </a:tblGrid>
              <a:tr h="62917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FIM’s </a:t>
                      </a: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(count)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Budget Cost 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Annual savings 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Simple Payback (years)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Projected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Utility Incentives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Phase 1 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2,332,590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165,165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14.12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GWP  $50,000 </a:t>
                      </a:r>
                      <a:r>
                        <a:rPr lang="en-U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SCG  $66,447 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3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Phase 2 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1,981,456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146,193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13.55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Phase 3 </a:t>
                      </a: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3,473,934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$104,937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33.10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4</a:t>
            </a: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10221"/>
            <a:ext cx="8229600" cy="921719"/>
          </a:xfrm>
        </p:spPr>
        <p:txBody>
          <a:bodyPr/>
          <a:lstStyle/>
          <a:p>
            <a:r>
              <a:rPr lang="en-US" sz="1600" dirty="0" smtClean="0"/>
              <a:t>Summary of Facility Improvement Measures (FIMs) Phase 1</a:t>
            </a:r>
            <a:br>
              <a:rPr lang="en-US" sz="1600" dirty="0" smtClean="0"/>
            </a:br>
            <a:r>
              <a:rPr lang="en-US" sz="1600" dirty="0" smtClean="0"/>
              <a:t>(Phase 1 is related to central plant #2)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425" y="1585560"/>
            <a:ext cx="8613671" cy="47238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7450" y="1585560"/>
          <a:ext cx="8180266" cy="364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6"/>
                <a:gridCol w="2611540"/>
                <a:gridCol w="1333909"/>
                <a:gridCol w="2429781"/>
              </a:tblGrid>
              <a:tr h="6035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Building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FIM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Budget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(before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incentives)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savings and additional benefits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Advanced Tech Center	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4.01 - Upgrade Existing Electric Controls to DDC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305,437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 comfort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Advanced Tech Center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9.03 -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$ 26,741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Arroyo Seco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5.03 - RCx of Fume Hood and Zone Level Controls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$ 73,944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operation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3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Arroyo Seco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9.07 -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$ 43,209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Aviation Arts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9.01 - Lighting Upgrade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$ 66,385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91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Central Plant #2 </a:t>
                      </a:r>
                      <a:endParaRPr lang="en-US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4.04 - Optimization Controls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$ 194,978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operation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Campus Wide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4.16 - Building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level metering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$83,558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Manage energy, demand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response programs, sustainability reporting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505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Health Science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5.01 - Building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–wide RCx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$ 41,755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 operation, lower maintenance costs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5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625434"/>
            <a:ext cx="8229600" cy="729695"/>
          </a:xfrm>
        </p:spPr>
        <p:txBody>
          <a:bodyPr/>
          <a:lstStyle/>
          <a:p>
            <a:r>
              <a:rPr lang="en-US" sz="1600" dirty="0" smtClean="0"/>
              <a:t>Summary of Facility Improvement Measures (FIMs) Phase 1 (continued page 2)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425" y="1585560"/>
            <a:ext cx="8613671" cy="47238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7450" y="1585560"/>
          <a:ext cx="8180266" cy="326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6"/>
                <a:gridCol w="2611540"/>
                <a:gridCol w="1333909"/>
                <a:gridCol w="2429781"/>
              </a:tblGrid>
              <a:tr h="6035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Building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FIM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Budget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(before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incentives)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savings and additional benefits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Science	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9.02 - Lighting Upgrade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$ 124,849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3.02 - Replace Existing CAV MZ AHUs and Convert to VAV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$ 725,160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and capital costs, improved comfort</a:t>
                      </a:r>
                    </a:p>
                  </a:txBody>
                  <a:tcPr>
                    <a:noFill/>
                  </a:tcPr>
                </a:tc>
              </a:tr>
              <a:tr h="30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4.03 - Upgrade Existing Pneumatic Controls to DDC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$ 363,545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and repair costs, improved comfort</a:t>
                      </a:r>
                    </a:p>
                  </a:txBody>
                  <a:tcPr>
                    <a:noFill/>
                  </a:tcPr>
                </a:tc>
              </a:tr>
              <a:tr h="333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Library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9.05 -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$ 167,299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1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 Gabriel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5.02 - RCx of 100% OA AHUs and Exhaust System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$ 2,218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operation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San Gabriel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9.04 - Lighting Upgrade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$ 113,512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Total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budget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$2,332,590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6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510221"/>
            <a:ext cx="8229600" cy="806504"/>
          </a:xfrm>
        </p:spPr>
        <p:txBody>
          <a:bodyPr/>
          <a:lstStyle/>
          <a:p>
            <a:r>
              <a:rPr lang="en-US" sz="1600" dirty="0" smtClean="0"/>
              <a:t>Summary of Facility Improvement Measures (FIMs) Phase 2</a:t>
            </a:r>
            <a:br>
              <a:rPr lang="en-US" sz="1600" dirty="0" smtClean="0"/>
            </a:br>
            <a:r>
              <a:rPr lang="en-US" sz="1600" dirty="0" smtClean="0"/>
              <a:t>(Phase 2 is related to central plant #1)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425" y="1585560"/>
            <a:ext cx="8613671" cy="47238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7450" y="1585560"/>
          <a:ext cx="8180266" cy="441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6"/>
                <a:gridCol w="2611540"/>
                <a:gridCol w="1333909"/>
                <a:gridCol w="2429781"/>
              </a:tblGrid>
              <a:tr h="6035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Building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FIM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Budget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(with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incentives)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savings and benefits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6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Auditorium	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3.05 - Restore economizer operation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28,660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 comfort, lower maintenance cost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Auditorium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4.05 - Upgrade existing pneumatic controls to DDC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$ 89,416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costs, improved comfort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Auditorium 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9.08 -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$ 61,865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33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5.04 - RCx of main air handling unit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$ 83,668 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1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4.06 - Upgrade existing zone level pneumatic controls to DDC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$ 139,620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and improved comfort</a:t>
                      </a:r>
                    </a:p>
                  </a:txBody>
                  <a:tcPr>
                    <a:noFill/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9.09 - Lighting Upgrade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$ 100,340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Camino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Real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4.07 - Add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occupancy based HVAC controls for classroom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$48,604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operation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91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A3F54">
                              <a:lumMod val="90000"/>
                              <a:lumOff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Camino Real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9.11 - Lighting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upgrade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$ 49,672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 costs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Central Plant #1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4.10 - Optimization Controls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$ 87,865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operation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9505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Central Plant #1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2.03 – Replace and upsize chiller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$ 476,710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 operation,  lower maintenance and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repair costs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7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625434"/>
            <a:ext cx="8229600" cy="729695"/>
          </a:xfrm>
        </p:spPr>
        <p:txBody>
          <a:bodyPr/>
          <a:lstStyle/>
          <a:p>
            <a:r>
              <a:rPr lang="en-US" sz="1600" dirty="0" smtClean="0"/>
              <a:t>Summary of Facility Improvement Measures (FIMs) Phase 2 (continued page 2)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425" y="1585560"/>
            <a:ext cx="8613671" cy="47238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7450" y="1585560"/>
          <a:ext cx="8180266" cy="377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6"/>
                <a:gridCol w="2611540"/>
                <a:gridCol w="1333909"/>
                <a:gridCol w="2429781"/>
              </a:tblGrid>
              <a:tr h="6035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Building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FIM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Budget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(with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incentives)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savings and benefits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Child Development Center	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9.19 - Lighting Upgrade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$ 29,084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Cimmarusti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Science Center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9.10 - Lighting Upgrade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36,420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EOPS Annex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9.16</a:t>
                      </a:r>
                      <a:r>
                        <a:rPr lang="en-US" sz="100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– Lighting Upgrade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$ 6,497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33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Elevator/Tower Bridge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9.17 -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$ 13,626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1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Life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Skills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9.20</a:t>
                      </a:r>
                      <a:r>
                        <a:rPr lang="en-US" sz="100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– Lighting Upgrade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$ 9,647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San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Rafael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4.09 – Replace antiquated zone level DDC controllers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$ 99,799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and repair costs, improved comfort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San Rafael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5.06 - RCx AHUs 1, 2 and Boiler and  Chiller Systems</a:t>
                      </a:r>
                      <a:endParaRPr lang="en-US" sz="140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$ 37,574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costs, improved comfort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San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Rafael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9.14 – Lighting Upgrade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$ 89,594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+mn-lt"/>
              </a:rPr>
              <a:t>8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625434"/>
            <a:ext cx="8229600" cy="729695"/>
          </a:xfrm>
        </p:spPr>
        <p:txBody>
          <a:bodyPr/>
          <a:lstStyle/>
          <a:p>
            <a:r>
              <a:rPr lang="en-US" sz="1600" dirty="0" smtClean="0"/>
              <a:t>Summary of Facility Improvement Measures (FIMs) Phase 2 (continued page 3)</a:t>
            </a:r>
            <a:endParaRPr lang="en-US" sz="1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5425" y="1585560"/>
            <a:ext cx="8613671" cy="47238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7450" y="1585560"/>
          <a:ext cx="8180266" cy="398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036"/>
                <a:gridCol w="2611540"/>
                <a:gridCol w="1333909"/>
                <a:gridCol w="2429781"/>
              </a:tblGrid>
              <a:tr h="60350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Building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FIM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Budget</a:t>
                      </a:r>
                    </a:p>
                    <a:p>
                      <a:r>
                        <a:rPr lang="en-US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(with</a:t>
                      </a:r>
                      <a:r>
                        <a:rPr lang="en-US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incentives)</a:t>
                      </a:r>
                      <a:endParaRPr lang="en-US" sz="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savings and benefits</a:t>
                      </a:r>
                      <a:endParaRPr lang="en-US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56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Santa Barbara	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9.13 - Lighting Upgrade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$ 28,069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Lower maintenance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costs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Santa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Barbara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4.08 – Add occupancy based HVAC controls for classroom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$30,709</a:t>
                      </a:r>
                    </a:p>
                    <a:p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Improved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operation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Sierra Madre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5.07</a:t>
                      </a:r>
                      <a:r>
                        <a:rPr lang="en-US" sz="100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– Building wide RCx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$17,771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33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Sierra Madre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9.21 - Lighting Upgrade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$ 64,620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1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Sierra Nevada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9.15 – Lighting Upgrade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$ 44,616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12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Verdugo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Gym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5.05 – Building wide RCx</a:t>
                      </a:r>
                      <a:endParaRPr lang="en-US" sz="1000" b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$ 70,667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00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Verdugo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cs typeface="Times New Roman"/>
                        </a:rPr>
                        <a:t> Gym</a:t>
                      </a:r>
                      <a:endParaRPr lang="en-US" sz="100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9.13 – Lighting Upgrade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$ 88,320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 maintenance costs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All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 Sites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18.01</a:t>
                      </a:r>
                      <a:r>
                        <a:rPr lang="en-US" sz="1000" b="0" baseline="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 Water Conservation</a:t>
                      </a:r>
                      <a:endParaRPr lang="en-US" sz="1400" b="0" dirty="0" smtClean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$ 148,023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Operation</a:t>
                      </a:r>
                    </a:p>
                  </a:txBody>
                  <a:tcPr>
                    <a:noFill/>
                  </a:tcPr>
                </a:tc>
              </a:tr>
              <a:tr h="344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Total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Phase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</a:rPr>
                        <a:t>$ 1,981,456</a:t>
                      </a:r>
                      <a:endParaRPr lang="en-US" sz="10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82070" y="6002135"/>
            <a:ext cx="85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9</a:t>
            </a:r>
          </a:p>
        </p:txBody>
      </p:sp>
    </p:spTree>
  </p:cSld>
  <p:clrMapOvr>
    <a:masterClrMapping/>
  </p:clrMapOvr>
  <p:transition advClick="0" advTm="4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Kinstry Graphic  Master">
  <a:themeElements>
    <a:clrScheme name="McKinstry Color Palette">
      <a:dk1>
        <a:srgbClr val="0A3F54"/>
      </a:dk1>
      <a:lt1>
        <a:srgbClr val="ACC2DF"/>
      </a:lt1>
      <a:dk2>
        <a:srgbClr val="4F6476"/>
      </a:dk2>
      <a:lt2>
        <a:srgbClr val="CF6733"/>
      </a:lt2>
      <a:accent1>
        <a:srgbClr val="9A963C"/>
      </a:accent1>
      <a:accent2>
        <a:srgbClr val="00848E"/>
      </a:accent2>
      <a:accent3>
        <a:srgbClr val="6B383B"/>
      </a:accent3>
      <a:accent4>
        <a:srgbClr val="EBBF1E"/>
      </a:accent4>
      <a:accent5>
        <a:srgbClr val="B1C656"/>
      </a:accent5>
      <a:accent6>
        <a:srgbClr val="73B795"/>
      </a:accent6>
      <a:hlink>
        <a:srgbClr val="0A3F54"/>
      </a:hlink>
      <a:folHlink>
        <a:srgbClr val="4F6476"/>
      </a:folHlink>
    </a:clrScheme>
    <a:fontScheme name="McKinstry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Owner xmlns="a35251a7-fd29-40c2-b220-9646f308a5d7">
      <UserInfo>
        <DisplayName>Julie Tart</DisplayName>
        <AccountId>37</AccountId>
        <AccountType/>
      </UserInfo>
    </Document_x0020_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BB2B854C67A4F879EF2E89B170D4D" ma:contentTypeVersion="1" ma:contentTypeDescription="Create a new document." ma:contentTypeScope="" ma:versionID="e034f988dfb47add9514df54a84d07e9">
  <xsd:schema xmlns:xsd="http://www.w3.org/2001/XMLSchema" xmlns:p="http://schemas.microsoft.com/office/2006/metadata/properties" xmlns:ns2="a35251a7-fd29-40c2-b220-9646f308a5d7" targetNamespace="http://schemas.microsoft.com/office/2006/metadata/properties" ma:root="true" ma:fieldsID="4a661bba9f83a72510fbdf9ad68f45e1" ns2:_="">
    <xsd:import namespace="a35251a7-fd29-40c2-b220-9646f308a5d7"/>
    <xsd:element name="properties">
      <xsd:complexType>
        <xsd:sequence>
          <xsd:element name="documentManagement">
            <xsd:complexType>
              <xsd:all>
                <xsd:element ref="ns2:Document_x0020_Own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35251a7-fd29-40c2-b220-9646f308a5d7" elementFormDefault="qualified">
    <xsd:import namespace="http://schemas.microsoft.com/office/2006/documentManagement/types"/>
    <xsd:element name="Document_x0020_Owner" ma:index="8" ma:displayName="Document Owner" ma:list="UserInfo" ma:internalName="Docum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9E8BA2-A47E-4E9E-A47F-C431615BF7E4}">
  <ds:schemaRefs>
    <ds:schemaRef ds:uri="http://purl.org/dc/terms/"/>
    <ds:schemaRef ds:uri="a35251a7-fd29-40c2-b220-9646f308a5d7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3EDD09-548D-42AA-AD2F-5A71645C3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251a7-fd29-40c2-b220-9646f308a5d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526E43D-82F7-4E72-92CD-6F7309BF6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22118</TotalTime>
  <Words>1164</Words>
  <Application>Microsoft Office PowerPoint</Application>
  <PresentationFormat>On-screen Show (4:3)</PresentationFormat>
  <Paragraphs>310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McKinstry Graphic  Master</vt:lpstr>
      <vt:lpstr>ENERGY CONSERVATION &amp; MODERNIZATION FOR GLENDALE COMMUNITY COLLEGE</vt:lpstr>
      <vt:lpstr>Facility Modernization Needs - Background</vt:lpstr>
      <vt:lpstr>Summary of Facility Improvement Measures (FIMs) by Benefit</vt:lpstr>
      <vt:lpstr>Phased Approach to Project</vt:lpstr>
      <vt:lpstr>Summary of Facility Improvement Measures (FIMs) Phase 1 (Phase 1 is related to central plant #2)</vt:lpstr>
      <vt:lpstr>Summary of Facility Improvement Measures (FIMs) Phase 1 (continued page 2)</vt:lpstr>
      <vt:lpstr>Summary of Facility Improvement Measures (FIMs) Phase 2 (Phase 2 is related to central plant #1)</vt:lpstr>
      <vt:lpstr>Summary of Facility Improvement Measures (FIMs) Phase 2 (continued page 2)</vt:lpstr>
      <vt:lpstr>Summary of Facility Improvement Measures (FIMs) Phase 2 (continued page 3)</vt:lpstr>
      <vt:lpstr>Inefficient or Broken Equipment for Replacement or Repair</vt:lpstr>
      <vt:lpstr>Inefficient or Broken Equipment for Replacement or Repair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presentation is best for advanced PowerPoint users with ample development time. Contact Shared Services for support developing presentations in this template.</dc:title>
  <dc:creator>juliet</dc:creator>
  <cp:lastModifiedBy>Merrilee</cp:lastModifiedBy>
  <cp:revision>981</cp:revision>
  <dcterms:created xsi:type="dcterms:W3CDTF">2009-03-24T21:39:01Z</dcterms:created>
  <dcterms:modified xsi:type="dcterms:W3CDTF">2013-08-06T21:24:54Z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0x010100C76BB2B854C67A4F879EF2E89B170D4D</vt:lpwstr>
  </property>
</Properties>
</file>