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1DCA58-92B2-42CE-9BC0-F99AEFF7A2E2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E0A38-FFD8-4320-AB50-B250FD1787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E0A38-FFD8-4320-AB50-B250FD17878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6E97064-74A5-49AD-B0E9-FB1207B79F78}" type="datetimeFigureOut">
              <a:rPr lang="en-US" smtClean="0"/>
              <a:pPr/>
              <a:t>5/1/2012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101E204-16AA-4D80-9719-0039F93BF8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360financialliteracy.org/Topics/Budgeting-Spending/Budgeting-and-Saving/Student-Budge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360financialliteracy.org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www.cashcourse.org/" TargetMode="External"/><Relationship Id="rId3" Type="http://schemas.openxmlformats.org/officeDocument/2006/relationships/hyperlink" Target="http://www.aicpa.org/" TargetMode="External"/><Relationship Id="rId7" Type="http://schemas.openxmlformats.org/officeDocument/2006/relationships/hyperlink" Target="http://www.studentcredithelp.com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theeconomiccollapseblog.com/" TargetMode="External"/><Relationship Id="rId5" Type="http://schemas.openxmlformats.org/officeDocument/2006/relationships/hyperlink" Target="http://www.thecollegesolution.com/" TargetMode="External"/><Relationship Id="rId10" Type="http://schemas.openxmlformats.org/officeDocument/2006/relationships/hyperlink" Target="http://www.cheapscholar.org/" TargetMode="External"/><Relationship Id="rId4" Type="http://schemas.openxmlformats.org/officeDocument/2006/relationships/hyperlink" Target="http://www.irs.gov/" TargetMode="External"/><Relationship Id="rId9" Type="http://schemas.openxmlformats.org/officeDocument/2006/relationships/hyperlink" Target="http://www.demos.org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icpa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alliemae.com/NR/rdonlyres/E6B8980D-2D6D-46A0-8E4F-E40CC9C445CE/10754/SLMCreditCardUsageStudy41309FINAL.pdf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uck9.com/Student-Research-on-Credit-Literacy.htm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sponsiblelending.org/issues/credit/reports/page.jsp?itemID=2801227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mpstart.org/upload/news.cfm?recordid=4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alliemae.com/NR/rdonlyres/E6B8980D-2D6D-46A0-8E4F-E40CC9C445CE/10754/SLMCreditCardUsageStudy41309FINAL.pdf" TargetMode="External"/><Relationship Id="rId4" Type="http://schemas.openxmlformats.org/officeDocument/2006/relationships/hyperlink" Target="http://www.aboutschwab.com/teensurvey2007.pdf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1143000"/>
            <a:ext cx="8229600" cy="2057400"/>
          </a:xfrm>
        </p:spPr>
        <p:txBody>
          <a:bodyPr>
            <a:normAutofit/>
          </a:bodyPr>
          <a:lstStyle/>
          <a:p>
            <a:r>
              <a:rPr lang="en-US" dirty="0" smtClean="0"/>
              <a:t>“Money Smarts”</a:t>
            </a:r>
            <a:br>
              <a:rPr lang="en-US" dirty="0" smtClean="0"/>
            </a:br>
            <a:r>
              <a:rPr lang="en-US" sz="3100" cap="none" dirty="0" smtClean="0"/>
              <a:t>A brief guide to financial survival </a:t>
            </a:r>
            <a:br>
              <a:rPr lang="en-US" sz="3100" cap="none" dirty="0" smtClean="0"/>
            </a:br>
            <a:r>
              <a:rPr lang="en-US" sz="3100" cap="none" dirty="0" smtClean="0"/>
              <a:t>for students</a:t>
            </a: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38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Presented by:</a:t>
            </a:r>
          </a:p>
          <a:p>
            <a:r>
              <a:rPr lang="en-US" dirty="0" smtClean="0"/>
              <a:t>Michael Velazquez, CPA, PFS</a:t>
            </a:r>
          </a:p>
          <a:p>
            <a:r>
              <a:rPr lang="en-US" dirty="0" smtClean="0"/>
              <a:t>Senior Partner, SVHS, LLP</a:t>
            </a:r>
          </a:p>
          <a:p>
            <a:r>
              <a:rPr lang="en-US" dirty="0" smtClean="0"/>
              <a:t>Certified Public Accountants &amp; Advisors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Living within a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hlinkClick r:id="rId3"/>
              </a:rPr>
              <a:t>http://www.360financialliteracy.org/Topics/Budgeting-Spending/Budgeting-and-Saving/Student-Budget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The Financial Literacy program is part of 360 Degrees of Financial Literacy, a national effort of the AICPA and the state CPA societies to improve the financial understanding of Americans.  For more information about the profession's efforts, visit </a:t>
            </a:r>
            <a:r>
              <a:rPr lang="en-US" dirty="0" smtClean="0">
                <a:hlinkClick r:id="rId4" tooltip="http://www.360financialliteracy.org/"/>
              </a:rPr>
              <a:t>www.360financialliteracy.org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Taxes: A Primer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“Taxation is the price we pay for civilization”</a:t>
            </a:r>
          </a:p>
          <a:p>
            <a:pPr>
              <a:buNone/>
            </a:pPr>
            <a:r>
              <a:rPr lang="en-US" dirty="0" smtClean="0"/>
              <a:t>Oliver Wendell Holmes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Tax Tables – Easy </a:t>
            </a:r>
            <a:r>
              <a:rPr lang="en-US" dirty="0" err="1" smtClean="0"/>
              <a:t>Peasy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838200"/>
          <a:ext cx="8229600" cy="592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294640"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If taxable inc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But not 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The</a:t>
                      </a:r>
                      <a:r>
                        <a:rPr lang="en-US" u="sng" baseline="0" dirty="0" smtClean="0"/>
                        <a:t> tax is  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+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Of amt. over</a:t>
                      </a:r>
                      <a:endParaRPr lang="en-US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is</a:t>
                      </a:r>
                      <a:r>
                        <a:rPr lang="en-US" u="sng" baseline="0" dirty="0" smtClean="0"/>
                        <a:t> over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u="sng" dirty="0" smtClean="0"/>
                        <a:t>over</a:t>
                      </a:r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u="sng" dirty="0" smtClean="0"/>
                        <a:t>Single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8,500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------------------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34,500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8,500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34,500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83,600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4,750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34,500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83,600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174,400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17,025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83,600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174,400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379,150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42,449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174,400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379,150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-------------------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110,016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379,150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u="sng" dirty="0" smtClean="0"/>
                        <a:t>Married Joint</a:t>
                      </a:r>
                      <a:endParaRPr lang="en-US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-------------------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69,000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17,000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69,000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139,350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9,500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69,000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139,350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212,300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27,088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139,350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212,300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379,150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47,514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212,300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379,150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-------------------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102,574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379,150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Resources &amp; Where to Find Them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3"/>
              </a:rPr>
              <a:t>www.Aicpa.org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www.IRS.gov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www.Thecollegesolution.com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www.Theeconomiccollapseblog.com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www.Studentcredithelp.com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www.Cashcourse.org</a:t>
            </a:r>
            <a:endParaRPr lang="en-US" dirty="0" smtClean="0"/>
          </a:p>
          <a:p>
            <a:r>
              <a:rPr lang="en-US" dirty="0" smtClean="0">
                <a:hlinkClick r:id="rId9"/>
              </a:rPr>
              <a:t>www.Demos.org</a:t>
            </a:r>
            <a:r>
              <a:rPr lang="en-US" dirty="0" smtClean="0"/>
              <a:t> – “Keeping students enrolled in Community Colleges”</a:t>
            </a:r>
          </a:p>
          <a:p>
            <a:r>
              <a:rPr lang="en-US" dirty="0" smtClean="0">
                <a:hlinkClick r:id="rId10"/>
              </a:rPr>
              <a:t>www.Cheapscholar.org</a:t>
            </a:r>
            <a:r>
              <a:rPr lang="en-US" dirty="0" smtClean="0"/>
              <a:t>  – “Top 10 Student Financial Literacy Resources on the Web “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/>
          <a:lstStyle/>
          <a:p>
            <a:r>
              <a:rPr lang="en-US" dirty="0" smtClean="0"/>
              <a:t>Q &amp; 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962400"/>
          </a:xfrm>
        </p:spPr>
        <p:txBody>
          <a:bodyPr/>
          <a:lstStyle/>
          <a:p>
            <a:r>
              <a:rPr lang="en-US" dirty="0" smtClean="0"/>
              <a:t>Sadistic Statistics  </a:t>
            </a:r>
          </a:p>
          <a:p>
            <a:r>
              <a:rPr lang="en-US" dirty="0" smtClean="0"/>
              <a:t>Four Money Mistakes to Avoid Making</a:t>
            </a:r>
          </a:p>
          <a:p>
            <a:r>
              <a:rPr lang="en-US" dirty="0" smtClean="0"/>
              <a:t>Living Within a Budget</a:t>
            </a:r>
          </a:p>
          <a:p>
            <a:r>
              <a:rPr lang="en-US" dirty="0" smtClean="0"/>
              <a:t>Taxes: A primer</a:t>
            </a:r>
          </a:p>
          <a:p>
            <a:r>
              <a:rPr lang="en-US" dirty="0" smtClean="0"/>
              <a:t>Resources &amp; Where to find them</a:t>
            </a:r>
          </a:p>
          <a:p>
            <a:r>
              <a:rPr lang="en-US" dirty="0" smtClean="0"/>
              <a:t>Questions &amp; Answers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“If you change the way you look at things, the things you look at change”</a:t>
            </a:r>
            <a:endParaRPr lang="en-US" sz="3200" dirty="0"/>
          </a:p>
        </p:txBody>
      </p:sp>
      <p:pic>
        <p:nvPicPr>
          <p:cNvPr id="1026" name="Picture 2" descr="C:\Documents and Settings\mike\Local Settings\Temporary Internet Files\Content.IE5\3MDFAY1N\MP900438417[1]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219200"/>
            <a:ext cx="4800600" cy="548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Sadistic Statistics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sz="2800" dirty="0" smtClean="0"/>
              <a:t>Sadistic : Deriving pleasure or gratification from extreme cruelty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Sadistic Statistics 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% of Americans age 18-34 who check their social media accounts once a day is more than 3 times those who check their bank account. </a:t>
            </a:r>
            <a:r>
              <a:rPr lang="en-US" dirty="0" smtClean="0">
                <a:hlinkClick r:id="rId3"/>
              </a:rPr>
              <a:t>WWW.AICPA.ORG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91% of undergraduates have at least one credit card, up from 76% in the same study conducted in 2004.  The average number of cards has grown to 4.6, with half of college students having four or more cards. (Source: </a:t>
            </a:r>
            <a:r>
              <a:rPr lang="en-US" dirty="0" smtClean="0">
                <a:hlinkClick r:id="rId4"/>
              </a:rPr>
              <a:t>Sallie Mae</a:t>
            </a:r>
            <a:r>
              <a:rPr lang="en-US" dirty="0" smtClean="0"/>
              <a:t>, "How Undergraduate Students Use Credit Cards: Sallie Mae's National Study of Usage Rates and Trends 2009")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The average undergrad carries $3,173 in credit card debt, the highest since the study began. The average senior will graduate with $4,100 in credit card debt, up 41% from the same study conducted in 2004.   (Source: </a:t>
            </a:r>
            <a:r>
              <a:rPr lang="en-US" dirty="0" smtClean="0">
                <a:hlinkClick r:id="rId4"/>
              </a:rPr>
              <a:t>Sallie Mae</a:t>
            </a:r>
            <a:r>
              <a:rPr lang="en-US" dirty="0" smtClean="0"/>
              <a:t>, "How Undergraduate Students Use Credit Cards: Sallie Mae's National Study of Usage Rates and Trends 2009")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Sadistic Statistics 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7.2% of students drop out of college due to debt and/or financial pressures. (Source: </a:t>
            </a:r>
            <a:r>
              <a:rPr lang="en-US" dirty="0" smtClean="0">
                <a:hlinkClick r:id="rId3"/>
              </a:rPr>
              <a:t>Duck 9</a:t>
            </a:r>
            <a:r>
              <a:rPr lang="en-US" dirty="0" smtClean="0"/>
              <a:t>) </a:t>
            </a:r>
          </a:p>
          <a:p>
            <a:r>
              <a:rPr lang="en-US" dirty="0" smtClean="0"/>
              <a:t>People in the 18 to 24 age bracket spend nearly 30% of their monthly income just on debt repayment - double the percentage spent in 1992 (10% of net income is a recommended amount for debt obligation). (Source: </a:t>
            </a:r>
            <a:r>
              <a:rPr lang="en-US" dirty="0" smtClean="0">
                <a:hlinkClick r:id="rId4"/>
              </a:rPr>
              <a:t>Center for Responsible Lending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Sadistic Statistics 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 1997 study sponsored by the </a:t>
            </a:r>
            <a:r>
              <a:rPr lang="en-US" dirty="0" err="1" smtClean="0"/>
              <a:t>Jump$tart</a:t>
            </a:r>
            <a:r>
              <a:rPr lang="en-US" dirty="0" smtClean="0"/>
              <a:t> Coalition found that high school students lack an understanding of basic personal finance concepts. On average, survey participants answered 57% of the questions correctly. Only 10% of respondents said they learned about personal finance at school, while 60% learned at home. (Source: </a:t>
            </a:r>
            <a:r>
              <a:rPr lang="en-US" dirty="0" err="1" smtClean="0">
                <a:hlinkClick r:id="rId3"/>
              </a:rPr>
              <a:t>Jump$tart</a:t>
            </a:r>
            <a:r>
              <a:rPr lang="en-US" dirty="0" smtClean="0">
                <a:hlinkClick r:id="rId3"/>
              </a:rPr>
              <a:t> Coalition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In 2007, a survey on teens and money reported that only 45% of teens know how to use a credit card, while just 26% understood credit-card interest and fees. (Source: </a:t>
            </a:r>
            <a:r>
              <a:rPr lang="en-US" dirty="0" smtClean="0">
                <a:hlinkClick r:id="rId4"/>
              </a:rPr>
              <a:t>Charles Schwab</a:t>
            </a:r>
            <a:r>
              <a:rPr lang="en-US" dirty="0" smtClean="0"/>
              <a:t>)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84% of undergraduates admitted the need for more financial management education. Of these, 64% would have preferred some type of financial literacy education in high school and 40% as college freshman. (Source: </a:t>
            </a:r>
            <a:r>
              <a:rPr lang="en-US" dirty="0" smtClean="0">
                <a:hlinkClick r:id="rId5"/>
              </a:rPr>
              <a:t>Sallie Mae</a:t>
            </a:r>
            <a:r>
              <a:rPr lang="en-US" dirty="0" smtClean="0"/>
              <a:t>, "How Undergraduate Students Use Credit Cards: Sallie Mae's National Study of Usage Rates and Trends 2009")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981200"/>
            <a:ext cx="8229600" cy="1905000"/>
          </a:xfrm>
        </p:spPr>
        <p:txBody>
          <a:bodyPr/>
          <a:lstStyle/>
          <a:p>
            <a:r>
              <a:rPr lang="en-US" dirty="0" smtClean="0"/>
              <a:t>Don’t be a Statistic!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Four Money Mistakes to Avoid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Jumping on the bandwagon</a:t>
            </a:r>
          </a:p>
          <a:p>
            <a:r>
              <a:rPr lang="en-US" dirty="0" smtClean="0"/>
              <a:t>Only saving what’s left over</a:t>
            </a:r>
          </a:p>
          <a:p>
            <a:r>
              <a:rPr lang="en-US" dirty="0" smtClean="0"/>
              <a:t>Not having an emergency fund</a:t>
            </a:r>
          </a:p>
          <a:p>
            <a:r>
              <a:rPr lang="en-US" dirty="0" smtClean="0"/>
              <a:t>Not asking for help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227</TotalTime>
  <Words>508</Words>
  <Application>Microsoft Office PowerPoint</Application>
  <PresentationFormat>On-screen Show (4:3)</PresentationFormat>
  <Paragraphs>137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Apex</vt:lpstr>
      <vt:lpstr>“Money Smarts” A brief guide to financial survival  for students</vt:lpstr>
      <vt:lpstr>Agenda</vt:lpstr>
      <vt:lpstr>“If you change the way you look at things, the things you look at change”</vt:lpstr>
      <vt:lpstr>Sadistic Statistics</vt:lpstr>
      <vt:lpstr>Sadistic Statistics I</vt:lpstr>
      <vt:lpstr>Sadistic Statistics II</vt:lpstr>
      <vt:lpstr>Sadistic Statistics III</vt:lpstr>
      <vt:lpstr>Don’t be a Statistic!</vt:lpstr>
      <vt:lpstr>Four Money Mistakes to Avoid</vt:lpstr>
      <vt:lpstr>Living within a Budget</vt:lpstr>
      <vt:lpstr>Taxes: A Primer</vt:lpstr>
      <vt:lpstr>Tax Tables – Easy Peasy</vt:lpstr>
      <vt:lpstr>Resources &amp; Where to Find Them</vt:lpstr>
      <vt:lpstr>Q &amp; A</vt:lpstr>
      <vt:lpstr>THANK YOU!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“Money Smarts” A brief guide to financial survival for students</dc:title>
  <dc:creator>Mike Velazquez</dc:creator>
  <cp:lastModifiedBy>Mike Velazquez</cp:lastModifiedBy>
  <cp:revision>28</cp:revision>
  <dcterms:created xsi:type="dcterms:W3CDTF">2012-05-01T01:04:39Z</dcterms:created>
  <dcterms:modified xsi:type="dcterms:W3CDTF">2012-05-01T17:32:46Z</dcterms:modified>
</cp:coreProperties>
</file>