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64" r:id="rId14"/>
    <p:sldId id="268" r:id="rId15"/>
    <p:sldId id="269" r:id="rId16"/>
    <p:sldId id="272" r:id="rId17"/>
    <p:sldId id="270" r:id="rId18"/>
    <p:sldId id="28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en-US" sz="1300"/>
              <a:t>Difference Between GCC and State Average for Most Recent Data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c:spPr>
          <c:invertIfNegative val="1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Sheet1!$A$441:$A$454</c:f>
              <c:strCache>
                <c:ptCount val="14"/>
                <c:pt idx="0">
                  <c:v>College Transfer Rate</c:v>
                </c:pt>
                <c:pt idx="1">
                  <c:v>Collegewide Course Success</c:v>
                </c:pt>
                <c:pt idx="2">
                  <c:v>CTE Course Success</c:v>
                </c:pt>
                <c:pt idx="3">
                  <c:v>Basic Skills Course Success</c:v>
                </c:pt>
                <c:pt idx="4">
                  <c:v>Student Persistence Rate</c:v>
                </c:pt>
                <c:pt idx="5">
                  <c:v>Student Progress and Achievement Rate</c:v>
                </c:pt>
                <c:pt idx="6">
                  <c:v>Students Earning 30 or More Units</c:v>
                </c:pt>
                <c:pt idx="7">
                  <c:v>ESL Improvement Rate</c:v>
                </c:pt>
                <c:pt idx="8">
                  <c:v>Basic Skills Improvement Rate</c:v>
                </c:pt>
                <c:pt idx="9">
                  <c:v>CDCP Progress and Achivement Rate</c:v>
                </c:pt>
                <c:pt idx="10">
                  <c:v>CTE Technical Skill Attainment Rate</c:v>
                </c:pt>
                <c:pt idx="11">
                  <c:v>CTE Completion Rate</c:v>
                </c:pt>
                <c:pt idx="12">
                  <c:v>CTE Persistence Rate</c:v>
                </c:pt>
                <c:pt idx="13">
                  <c:v>CTE Employment Rate</c:v>
                </c:pt>
              </c:strCache>
            </c:strRef>
          </c:cat>
          <c:val>
            <c:numRef>
              <c:f>Sheet1!$D$441:$D$454</c:f>
              <c:numCache>
                <c:formatCode>\+0;\-0;0</c:formatCode>
                <c:ptCount val="14"/>
                <c:pt idx="0">
                  <c:v>10.0</c:v>
                </c:pt>
                <c:pt idx="1">
                  <c:v>1.0</c:v>
                </c:pt>
                <c:pt idx="2">
                  <c:v>3.0</c:v>
                </c:pt>
                <c:pt idx="3">
                  <c:v>3.0</c:v>
                </c:pt>
                <c:pt idx="4">
                  <c:v>8.0</c:v>
                </c:pt>
                <c:pt idx="5">
                  <c:v>10.0</c:v>
                </c:pt>
                <c:pt idx="6">
                  <c:v>8.0</c:v>
                </c:pt>
                <c:pt idx="7">
                  <c:v>11.0</c:v>
                </c:pt>
                <c:pt idx="8">
                  <c:v>3.0</c:v>
                </c:pt>
                <c:pt idx="9">
                  <c:v>5.0</c:v>
                </c:pt>
                <c:pt idx="10">
                  <c:v>3.0</c:v>
                </c:pt>
                <c:pt idx="11">
                  <c:v>3.0</c:v>
                </c:pt>
                <c:pt idx="12">
                  <c:v>1.0</c:v>
                </c:pt>
                <c:pt idx="13">
                  <c:v>-1.0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6189080"/>
        <c:axId val="2066192568"/>
      </c:barChart>
      <c:catAx>
        <c:axId val="2066189080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ajorTickMark val="out"/>
        <c:minorTickMark val="none"/>
        <c:tickLblPos val="low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2066192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192568"/>
        <c:scaling>
          <c:orientation val="minMax"/>
          <c:min val="-6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Difference (Percentage Points)</a:t>
                </a:r>
              </a:p>
            </c:rich>
          </c:tx>
          <c:overlay val="0"/>
        </c:title>
        <c:numFmt formatCode="\+0;\-0;0" sourceLinked="1"/>
        <c:majorTickMark val="out"/>
        <c:minorTickMark val="none"/>
        <c:tickLblPos val="nextTo"/>
        <c:crossAx val="2066189080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College Transfer Rate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Sheet1!$B$7:$F$7</c:f>
              <c:strCache>
                <c:ptCount val="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0.5</c:v>
                </c:pt>
                <c:pt idx="1">
                  <c:v>0.46</c:v>
                </c:pt>
                <c:pt idx="2">
                  <c:v>0.48</c:v>
                </c:pt>
                <c:pt idx="3">
                  <c:v>0.5</c:v>
                </c:pt>
                <c:pt idx="4">
                  <c:v>0.51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Sheet1!$B$7:$F$7</c:f>
              <c:strCache>
                <c:ptCount val="5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0.41</c:v>
                </c:pt>
                <c:pt idx="1">
                  <c:v>0.4</c:v>
                </c:pt>
                <c:pt idx="2">
                  <c:v>0.4</c:v>
                </c:pt>
                <c:pt idx="3">
                  <c:v>0.41</c:v>
                </c:pt>
                <c:pt idx="4">
                  <c:v>0.41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1688488"/>
        <c:axId val="2061702216"/>
      </c:lineChart>
      <c:catAx>
        <c:axId val="2061688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overlay val="0"/>
        </c:title>
        <c:majorTickMark val="out"/>
        <c:minorTickMark val="none"/>
        <c:tickLblPos val="nextTo"/>
        <c:crossAx val="2061702216"/>
        <c:crosses val="autoZero"/>
        <c:auto val="1"/>
        <c:lblAlgn val="ctr"/>
        <c:lblOffset val="100"/>
        <c:noMultiLvlLbl val="0"/>
      </c:catAx>
      <c:valAx>
        <c:axId val="20617022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061688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Student Progress and Achievement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Sheet1!$A$151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Sheet1!$B$150:$D$150</c:f>
              <c:strCache>
                <c:ptCount val="3"/>
                <c:pt idx="0">
                  <c:v>2002-2003 to 2007-2008</c:v>
                </c:pt>
                <c:pt idx="1">
                  <c:v>2003-2004 to 2008-2009</c:v>
                </c:pt>
                <c:pt idx="2">
                  <c:v>2004-2005 to 2009-2010</c:v>
                </c:pt>
              </c:strCache>
            </c:strRef>
          </c:cat>
          <c:val>
            <c:numRef>
              <c:f>Sheet1!$B$151:$D$151</c:f>
              <c:numCache>
                <c:formatCode>0%</c:formatCode>
                <c:ptCount val="3"/>
                <c:pt idx="0">
                  <c:v>0.608</c:v>
                </c:pt>
                <c:pt idx="1">
                  <c:v>0.62</c:v>
                </c:pt>
                <c:pt idx="2">
                  <c:v>0.618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Sheet1!$A$152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Sheet1!$B$150:$D$150</c:f>
              <c:strCache>
                <c:ptCount val="3"/>
                <c:pt idx="0">
                  <c:v>2002-2003 to 2007-2008</c:v>
                </c:pt>
                <c:pt idx="1">
                  <c:v>2003-2004 to 2008-2009</c:v>
                </c:pt>
                <c:pt idx="2">
                  <c:v>2004-2005 to 2009-2010</c:v>
                </c:pt>
              </c:strCache>
            </c:strRef>
          </c:cat>
          <c:val>
            <c:numRef>
              <c:f>Sheet1!$B$152:$D$152</c:f>
              <c:numCache>
                <c:formatCode>0%</c:formatCode>
                <c:ptCount val="3"/>
                <c:pt idx="0">
                  <c:v>0.516</c:v>
                </c:pt>
                <c:pt idx="1">
                  <c:v>0.516</c:v>
                </c:pt>
                <c:pt idx="2">
                  <c:v>0.522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530056"/>
        <c:axId val="2061524504"/>
      </c:lineChart>
      <c:catAx>
        <c:axId val="206153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1524504"/>
        <c:crosses val="autoZero"/>
        <c:auto val="1"/>
        <c:lblAlgn val="ctr"/>
        <c:lblOffset val="100"/>
        <c:noMultiLvlLbl val="0"/>
      </c:catAx>
      <c:valAx>
        <c:axId val="206152450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1530056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Persistence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37066034359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Sheet1!$A$123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Sheet1!$B$122:$D$122</c:f>
              <c:strCache>
                <c:ptCount val="3"/>
                <c:pt idx="0">
                  <c:v>Fall 2006 to Fall 2007</c:v>
                </c:pt>
                <c:pt idx="1">
                  <c:v>Fall 2007 to Fall 2008</c:v>
                </c:pt>
                <c:pt idx="2">
                  <c:v>Fall 2008 to Fall 2009</c:v>
                </c:pt>
              </c:strCache>
            </c:strRef>
          </c:cat>
          <c:val>
            <c:numRef>
              <c:f>Sheet1!$B$123:$D$123</c:f>
              <c:numCache>
                <c:formatCode>0%</c:formatCode>
                <c:ptCount val="3"/>
                <c:pt idx="0">
                  <c:v>0.755</c:v>
                </c:pt>
                <c:pt idx="1">
                  <c:v>0.737</c:v>
                </c:pt>
                <c:pt idx="2">
                  <c:v>0.755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Sheet1!$A$124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Sheet1!$B$122:$D$122</c:f>
              <c:strCache>
                <c:ptCount val="3"/>
                <c:pt idx="0">
                  <c:v>Fall 2006 to Fall 2007</c:v>
                </c:pt>
                <c:pt idx="1">
                  <c:v>Fall 2007 to Fall 2008</c:v>
                </c:pt>
                <c:pt idx="2">
                  <c:v>Fall 2008 to Fall 2009</c:v>
                </c:pt>
              </c:strCache>
            </c:strRef>
          </c:cat>
          <c:val>
            <c:numRef>
              <c:f>Sheet1!$B$124:$D$124</c:f>
              <c:numCache>
                <c:formatCode>0%</c:formatCode>
                <c:ptCount val="3"/>
                <c:pt idx="0">
                  <c:v>0.673</c:v>
                </c:pt>
                <c:pt idx="1">
                  <c:v>0.669</c:v>
                </c:pt>
                <c:pt idx="2">
                  <c:v>0.676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289064"/>
        <c:axId val="2066294600"/>
      </c:lineChart>
      <c:catAx>
        <c:axId val="2066289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6294600"/>
        <c:crosses val="autoZero"/>
        <c:auto val="1"/>
        <c:lblAlgn val="ctr"/>
        <c:lblOffset val="100"/>
        <c:noMultiLvlLbl val="0"/>
      </c:catAx>
      <c:valAx>
        <c:axId val="206629460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628906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Students Earning 30 Units or More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Sheet1!$A$179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Sheet1!$B$178:$D$178</c:f>
              <c:strCache>
                <c:ptCount val="3"/>
                <c:pt idx="0">
                  <c:v>2002-2003 to 2007-2008</c:v>
                </c:pt>
                <c:pt idx="1">
                  <c:v>2003-2004 to 2008-2009</c:v>
                </c:pt>
                <c:pt idx="2">
                  <c:v>2004-2005 to 2009-2010</c:v>
                </c:pt>
              </c:strCache>
            </c:strRef>
          </c:cat>
          <c:val>
            <c:numRef>
              <c:f>Sheet1!$B$179:$D$179</c:f>
              <c:numCache>
                <c:formatCode>0%</c:formatCode>
                <c:ptCount val="3"/>
                <c:pt idx="0">
                  <c:v>0.795</c:v>
                </c:pt>
                <c:pt idx="1">
                  <c:v>0.819</c:v>
                </c:pt>
                <c:pt idx="2">
                  <c:v>0.803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Sheet1!$A$180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Sheet1!$B$178:$D$178</c:f>
              <c:strCache>
                <c:ptCount val="3"/>
                <c:pt idx="0">
                  <c:v>2002-2003 to 2007-2008</c:v>
                </c:pt>
                <c:pt idx="1">
                  <c:v>2003-2004 to 2008-2009</c:v>
                </c:pt>
                <c:pt idx="2">
                  <c:v>2004-2005 to 2009-2010</c:v>
                </c:pt>
              </c:strCache>
            </c:strRef>
          </c:cat>
          <c:val>
            <c:numRef>
              <c:f>Sheet1!$B$180:$D$180</c:f>
              <c:numCache>
                <c:formatCode>0%</c:formatCode>
                <c:ptCount val="3"/>
                <c:pt idx="0">
                  <c:v>0.708</c:v>
                </c:pt>
                <c:pt idx="1">
                  <c:v>0.716</c:v>
                </c:pt>
                <c:pt idx="2">
                  <c:v>0.718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350920"/>
        <c:axId val="2066356456"/>
      </c:lineChart>
      <c:catAx>
        <c:axId val="2066350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6356456"/>
        <c:crosses val="autoZero"/>
        <c:auto val="1"/>
        <c:lblAlgn val="ctr"/>
        <c:lblOffset val="100"/>
        <c:noMultiLvlLbl val="0"/>
      </c:catAx>
      <c:valAx>
        <c:axId val="206635645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635092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ESL Improvement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023431162013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Sheet1!$A$207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Sheet1!$B$206:$D$206</c:f>
              <c:strCache>
                <c:ptCount val="3"/>
                <c:pt idx="0">
                  <c:v>2005-2006 to 2007-2008</c:v>
                </c:pt>
                <c:pt idx="1">
                  <c:v>2006-2007 to 2008-2009</c:v>
                </c:pt>
                <c:pt idx="2">
                  <c:v>2007-2008 to 2009-2010</c:v>
                </c:pt>
              </c:strCache>
            </c:strRef>
          </c:cat>
          <c:val>
            <c:numRef>
              <c:f>Sheet1!$B$207:$D$207</c:f>
              <c:numCache>
                <c:formatCode>0%</c:formatCode>
                <c:ptCount val="3"/>
                <c:pt idx="0">
                  <c:v>0.587</c:v>
                </c:pt>
                <c:pt idx="1">
                  <c:v>0.596</c:v>
                </c:pt>
                <c:pt idx="2">
                  <c:v>0.616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Sheet1!$A$208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Sheet1!$B$206:$D$206</c:f>
              <c:strCache>
                <c:ptCount val="3"/>
                <c:pt idx="0">
                  <c:v>2005-2006 to 2007-2008</c:v>
                </c:pt>
                <c:pt idx="1">
                  <c:v>2006-2007 to 2008-2009</c:v>
                </c:pt>
                <c:pt idx="2">
                  <c:v>2007-2008 to 2009-2010</c:v>
                </c:pt>
              </c:strCache>
            </c:strRef>
          </c:cat>
          <c:val>
            <c:numRef>
              <c:f>Sheet1!$B$208:$D$208</c:f>
              <c:numCache>
                <c:formatCode>0%</c:formatCode>
                <c:ptCount val="3"/>
                <c:pt idx="0">
                  <c:v>0.496</c:v>
                </c:pt>
                <c:pt idx="1">
                  <c:v>0.497</c:v>
                </c:pt>
                <c:pt idx="2">
                  <c:v>0.509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412696"/>
        <c:axId val="2066418232"/>
      </c:lineChart>
      <c:catAx>
        <c:axId val="2066412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6418232"/>
        <c:crosses val="autoZero"/>
        <c:auto val="1"/>
        <c:lblAlgn val="ctr"/>
        <c:lblOffset val="100"/>
        <c:noMultiLvlLbl val="0"/>
      </c:catAx>
      <c:valAx>
        <c:axId val="206641823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6412696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Basic Skills Improvement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59729261115087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Sheet1!$A$235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Sheet1!$B$234:$D$234</c:f>
              <c:strCache>
                <c:ptCount val="3"/>
                <c:pt idx="0">
                  <c:v>2005-2006 to 2007-2008</c:v>
                </c:pt>
                <c:pt idx="1">
                  <c:v>2006-2007 to 2008-2009</c:v>
                </c:pt>
                <c:pt idx="2">
                  <c:v>2007-2008 to 2009-2010</c:v>
                </c:pt>
              </c:strCache>
            </c:strRef>
          </c:cat>
          <c:val>
            <c:numRef>
              <c:f>Sheet1!$B$235:$D$235</c:f>
              <c:numCache>
                <c:formatCode>0%</c:formatCode>
                <c:ptCount val="3"/>
                <c:pt idx="0">
                  <c:v>0.584</c:v>
                </c:pt>
                <c:pt idx="1">
                  <c:v>0.597</c:v>
                </c:pt>
                <c:pt idx="2">
                  <c:v>0.594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Sheet1!$A$236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Sheet1!$B$234:$D$234</c:f>
              <c:strCache>
                <c:ptCount val="3"/>
                <c:pt idx="0">
                  <c:v>2005-2006 to 2007-2008</c:v>
                </c:pt>
                <c:pt idx="1">
                  <c:v>2006-2007 to 2008-2009</c:v>
                </c:pt>
                <c:pt idx="2">
                  <c:v>2007-2008 to 2009-2010</c:v>
                </c:pt>
              </c:strCache>
            </c:strRef>
          </c:cat>
          <c:val>
            <c:numRef>
              <c:f>Sheet1!$B$236:$D$236</c:f>
              <c:numCache>
                <c:formatCode>0%</c:formatCode>
                <c:ptCount val="3"/>
                <c:pt idx="0">
                  <c:v>0.538</c:v>
                </c:pt>
                <c:pt idx="1">
                  <c:v>0.547</c:v>
                </c:pt>
                <c:pt idx="2">
                  <c:v>0.559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484840"/>
        <c:axId val="2066490376"/>
      </c:lineChart>
      <c:catAx>
        <c:axId val="206648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Tracking Period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6490376"/>
        <c:crosses val="autoZero"/>
        <c:auto val="1"/>
        <c:lblAlgn val="ctr"/>
        <c:lblOffset val="100"/>
        <c:noMultiLvlLbl val="0"/>
      </c:catAx>
      <c:valAx>
        <c:axId val="206649037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6648484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17C20-8F6A-334D-8C4E-712F9E635108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6A77-E094-974D-836A-9D2E503850A9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4A518-B9F4-9C41-8D59-3880E7EF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4648200"/>
            <a:ext cx="8686800" cy="1963738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E1B-C8FE-5F49-927E-3E15C3FCB7ED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DF7F-253D-BA43-9E1A-62A5007F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3DA-5460-6941-BCD9-D9F951DF0787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D21-4AE3-814B-8D23-CD6F6695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ECB-D0A5-F248-9EC9-A65CC57744C7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B897-91D9-1647-A0CD-0FCFD56F7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613-C3D7-F641-9766-6562FA114D7B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BDB8-5C58-DC40-9DE3-1FE2FCF0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5638-AED6-4D47-8158-BE4EC5416E1E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081-A46A-704F-8506-E10C0E9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7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1826A9E-4C46-7348-8440-7ED5C168BC85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1EC4E-332A-3547-8664-C839054ECDC4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082-8C3A-054D-85B5-07844C11A5C7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4FA-96C1-8F4C-B1E2-FC4BEAD3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89F-5F63-264D-BC90-CD84D0E73F13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8E55-47BD-BF48-9250-CCA1F349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47-E35B-DD4F-8F0B-066CF2AF9B49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6D-BEA1-F04D-807C-7579CE84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B4C9-D712-974E-9BF3-C3C73AAF8D30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C8C-D569-8A47-BB9D-E48C7291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Snip Diagonal Corner Rectangle 7"/>
          <p:cNvSpPr/>
          <p:nvPr/>
        </p:nvSpPr>
        <p:spPr>
          <a:xfrm flipV="1">
            <a:off x="4648200" y="228600"/>
            <a:ext cx="4251325" cy="6388100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ED17-2AED-8C46-A2E1-D14E9D9A81F9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EEC831-589D-BF4B-9DA4-E79FDB78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18B134-1F60-2546-9873-016B11B827F3}" type="datetimeFigureOut">
              <a:rPr lang="en-US"/>
              <a:pPr>
                <a:defRPr/>
              </a:pPr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339C7-7A5C-644E-BC30-F5E1BC1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50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Microsoft_Excel_Chart7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Microsoft_Excel_Chart8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Chart9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Microsoft_Excel_Chart10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Chart11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Microsoft_Excel_Chart12.xls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Microsoft_Excel_Chart13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Microsoft_Excel_Chart14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Chart15.xls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Microsoft_Excel_Chart16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Microsoft_Excel_Chart17.xls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oleObject" Target="../embeddings/Microsoft_Excel_Chart18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Microsoft_Excel_Chart19.xls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oleObject" Target="../embeddings/Microsoft_Excel_Chart20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Microsoft_Excel_Chart21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oleObject" Target="../embeddings/Microsoft_Excel_Chart22.xls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Chart23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Microsoft_Excel_Chart24.xls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oleObject" Target="../embeddings/Microsoft_Excel_Chart25.xls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Microsoft_Excel_Chart26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oleObject" Target="../embeddings/Microsoft_Excel_Chart27.xls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Microsoft_Excel_Chart28.xls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oleObject" Target="../embeddings/Microsoft_Excel_Chart29.xls"/><Relationship Id="rId5" Type="http://schemas.openxmlformats.org/officeDocument/2006/relationships/image" Target="../media/image3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Microsoft_Excel_Chart30.xls"/><Relationship Id="rId5" Type="http://schemas.openxmlformats.org/officeDocument/2006/relationships/image" Target="../media/image3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Microsoft_Excel_Chart31.xls"/><Relationship Id="rId5" Type="http://schemas.openxmlformats.org/officeDocument/2006/relationships/image" Target="../media/image3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oleObject" Target="../embeddings/Microsoft_Excel_Chart32.xls"/><Relationship Id="rId5" Type="http://schemas.openxmlformats.org/officeDocument/2006/relationships/image" Target="../media/image3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oleObject" Target="../embeddings/Microsoft_Excel_Chart33.xls"/><Relationship Id="rId5" Type="http://schemas.openxmlformats.org/officeDocument/2006/relationships/image" Target="../media/image3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Chart2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Chart3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Chart4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Chart5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Chart6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371600" y="3913188"/>
            <a:ext cx="5867400" cy="1470025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397500"/>
            <a:ext cx="5867400" cy="5730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174576"/>
                </a:solidFill>
                <a:latin typeface="Corbel" charset="0"/>
              </a:rPr>
              <a:t>Team A Meeting  -  November 18,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Noncredit Students</a:t>
            </a:r>
          </a:p>
        </p:txBody>
      </p:sp>
      <p:graphicFrame>
        <p:nvGraphicFramePr>
          <p:cNvPr id="25603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Employed Hours of Credit Students</a:t>
            </a:r>
          </a:p>
        </p:txBody>
      </p:sp>
      <p:graphicFrame>
        <p:nvGraphicFramePr>
          <p:cNvPr id="26627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Unit Load (Units Attempted) of Credit Students</a:t>
            </a:r>
          </a:p>
        </p:txBody>
      </p:sp>
      <p:graphicFrame>
        <p:nvGraphicFramePr>
          <p:cNvPr id="27651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Student Language and Origin</a:t>
            </a:r>
          </a:p>
        </p:txBody>
      </p:sp>
      <p:graphicFrame>
        <p:nvGraphicFramePr>
          <p:cNvPr id="28675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Noncredit Student Language and Origin</a:t>
            </a:r>
          </a:p>
        </p:txBody>
      </p:sp>
      <p:graphicFrame>
        <p:nvGraphicFramePr>
          <p:cNvPr id="29699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Internet Access: Credit and Noncredit Students</a:t>
            </a:r>
          </a:p>
        </p:txBody>
      </p:sp>
      <p:graphicFrame>
        <p:nvGraphicFramePr>
          <p:cNvPr id="30723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Mobile Device Access: Credit and Noncredit Students</a:t>
            </a:r>
          </a:p>
        </p:txBody>
      </p:sp>
      <p:graphicFrame>
        <p:nvGraphicFramePr>
          <p:cNvPr id="31747" name="Chart 1"/>
          <p:cNvGraphicFramePr>
            <a:graphicFrameLocks/>
          </p:cNvGraphicFramePr>
          <p:nvPr/>
        </p:nvGraphicFramePr>
        <p:xfrm>
          <a:off x="989013" y="2452688"/>
          <a:ext cx="7169150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Chart" r:id="rId4" imgW="7162800" imgH="3873500" progId="Excel.Chart.8">
                  <p:embed/>
                </p:oleObj>
              </mc:Choice>
              <mc:Fallback>
                <p:oleObj name="Chart" r:id="rId4" imgW="7162800" imgH="38735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52688"/>
                        <a:ext cx="7169150" cy="387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Basic Skills Enrollments and Success</a:t>
            </a:r>
          </a:p>
        </p:txBody>
      </p:sp>
      <p:graphicFrame>
        <p:nvGraphicFramePr>
          <p:cNvPr id="32771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“Student Views 2011”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Problems Enrolling in Classes</a:t>
            </a:r>
          </a:p>
        </p:txBody>
      </p:sp>
      <p:graphicFrame>
        <p:nvGraphicFramePr>
          <p:cNvPr id="34819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  <a:p>
            <a:pPr eaLnBrk="1" hangingPunct="1"/>
            <a:r>
              <a:rPr lang="en-US">
                <a:latin typeface="Corbel" charset="0"/>
              </a:rPr>
              <a:t>Institutional Effectiveness Indicators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Instructional Program Needs</a:t>
            </a:r>
          </a:p>
        </p:txBody>
      </p:sp>
      <p:graphicFrame>
        <p:nvGraphicFramePr>
          <p:cNvPr id="35843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Student Services Needs</a:t>
            </a:r>
          </a:p>
        </p:txBody>
      </p:sp>
      <p:graphicFrame>
        <p:nvGraphicFramePr>
          <p:cNvPr id="36867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Parking</a:t>
            </a:r>
          </a:p>
        </p:txBody>
      </p:sp>
      <p:graphicFrame>
        <p:nvGraphicFramePr>
          <p:cNvPr id="37891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Safety</a:t>
            </a:r>
          </a:p>
        </p:txBody>
      </p:sp>
      <p:graphicFrame>
        <p:nvGraphicFramePr>
          <p:cNvPr id="38915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Items (Credit Students) – Spring 2011</a:t>
            </a:r>
          </a:p>
        </p:txBody>
      </p:sp>
      <p:graphicFrame>
        <p:nvGraphicFramePr>
          <p:cNvPr id="39939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Items (Noncredit Students) – Spring 2011</a:t>
            </a:r>
          </a:p>
        </p:txBody>
      </p:sp>
      <p:graphicFrame>
        <p:nvGraphicFramePr>
          <p:cNvPr id="40963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Faculty/Staff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Views 2010”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Governance – Fall 2010</a:t>
            </a:r>
          </a:p>
        </p:txBody>
      </p:sp>
      <p:graphicFrame>
        <p:nvGraphicFramePr>
          <p:cNvPr id="43011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Superintendent/President– Fall 2010</a:t>
            </a:r>
          </a:p>
        </p:txBody>
      </p:sp>
      <p:graphicFrame>
        <p:nvGraphicFramePr>
          <p:cNvPr id="44035" name="Chart 1"/>
          <p:cNvGraphicFramePr>
            <a:graphicFrameLocks/>
          </p:cNvGraphicFramePr>
          <p:nvPr/>
        </p:nvGraphicFramePr>
        <p:xfrm>
          <a:off x="450850" y="2468563"/>
          <a:ext cx="8305800" cy="393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Board of Trustees– Fall 2010</a:t>
            </a:r>
          </a:p>
        </p:txBody>
      </p:sp>
      <p:graphicFrame>
        <p:nvGraphicFramePr>
          <p:cNvPr id="45059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Demographics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Profile 2011”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Instruction– Fall 2010</a:t>
            </a:r>
          </a:p>
        </p:txBody>
      </p:sp>
      <p:graphicFrame>
        <p:nvGraphicFramePr>
          <p:cNvPr id="46083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Block Scheduling – Fall 2010</a:t>
            </a:r>
          </a:p>
        </p:txBody>
      </p:sp>
      <p:graphicFrame>
        <p:nvGraphicFramePr>
          <p:cNvPr id="47107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Services – Fall 2010</a:t>
            </a:r>
          </a:p>
        </p:txBody>
      </p:sp>
      <p:graphicFrame>
        <p:nvGraphicFramePr>
          <p:cNvPr id="48131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Institutional Effectiveness – Fall 2010</a:t>
            </a:r>
          </a:p>
        </p:txBody>
      </p:sp>
      <p:graphicFrame>
        <p:nvGraphicFramePr>
          <p:cNvPr id="49155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Human Resources – Fall 2010</a:t>
            </a:r>
          </a:p>
        </p:txBody>
      </p:sp>
      <p:graphicFrame>
        <p:nvGraphicFramePr>
          <p:cNvPr id="50179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Physical Resources – Fall 2010</a:t>
            </a:r>
          </a:p>
        </p:txBody>
      </p:sp>
      <p:graphicFrame>
        <p:nvGraphicFramePr>
          <p:cNvPr id="51203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Technology – Fall 2010</a:t>
            </a:r>
          </a:p>
        </p:txBody>
      </p:sp>
      <p:graphicFrame>
        <p:nvGraphicFramePr>
          <p:cNvPr id="52227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Financial Resources – Fall 2010</a:t>
            </a:r>
          </a:p>
        </p:txBody>
      </p:sp>
      <p:graphicFrame>
        <p:nvGraphicFramePr>
          <p:cNvPr id="53251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Communication – Fall 2010</a:t>
            </a:r>
          </a:p>
        </p:txBody>
      </p:sp>
      <p:graphicFrame>
        <p:nvGraphicFramePr>
          <p:cNvPr id="54275" name="Chart 1"/>
          <p:cNvGraphicFramePr>
            <a:graphicFrameLocks/>
          </p:cNvGraphicFramePr>
          <p:nvPr/>
        </p:nvGraphicFramePr>
        <p:xfrm>
          <a:off x="450850" y="2468563"/>
          <a:ext cx="83058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Chart" r:id="rId4" imgW="8305800" imgH="4064000" progId="Excel.Chart.8">
                  <p:embed/>
                </p:oleObj>
              </mc:Choice>
              <mc:Fallback>
                <p:oleObj name="Chart" r:id="rId4" imgW="8305800" imgH="40640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468563"/>
                        <a:ext cx="83058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Effectiveness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“Institutional Effectiveness Report 2010-2011”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FTES</a:t>
            </a:r>
          </a:p>
        </p:txBody>
      </p:sp>
      <p:graphicFrame>
        <p:nvGraphicFramePr>
          <p:cNvPr id="19459" name="Chart 1"/>
          <p:cNvGraphicFramePr>
            <a:graphicFrameLocks/>
          </p:cNvGraphicFramePr>
          <p:nvPr/>
        </p:nvGraphicFramePr>
        <p:xfrm>
          <a:off x="488950" y="2562225"/>
          <a:ext cx="8229600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hart" r:id="rId4" imgW="8229600" imgH="3949700" progId="Excel.Chart.8">
                  <p:embed/>
                </p:oleObj>
              </mc:Choice>
              <mc:Fallback>
                <p:oleObj name="Chart" r:id="rId4" imgW="8229600" imgH="39497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62225"/>
                        <a:ext cx="8229600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Effectiveness Indicators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82750" y="2122099"/>
          <a:ext cx="5778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Transfer Rate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78295" y="2140484"/>
          <a:ext cx="7387410" cy="405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ARCC Indicators: Student Progress &amp; Achievement Rate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68053" y="2140485"/>
          <a:ext cx="7407894" cy="407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Persistence Rate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81050" y="2171209"/>
          <a:ext cx="7581900" cy="41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Students Earning 30 Units or More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1050" y="2068794"/>
          <a:ext cx="7581900" cy="413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ARCC Indicators: Improvement Rates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9041" y="1633719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48291" y="4148319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“Campus Profile 2011” (demographics, success, staff, fiscal)</a:t>
            </a:r>
          </a:p>
          <a:p>
            <a:r>
              <a:rPr lang="en-US" dirty="0" smtClean="0"/>
              <a:t>“Student Views 2011” (Spring student survey results)</a:t>
            </a:r>
          </a:p>
          <a:p>
            <a:r>
              <a:rPr lang="en-US" dirty="0" smtClean="0"/>
              <a:t>“Campus Views 2010” (Fall faculty/staff survey results)</a:t>
            </a:r>
          </a:p>
          <a:p>
            <a:r>
              <a:rPr lang="en-US" dirty="0" smtClean="0"/>
              <a:t>“Institutional Effectiveness Report 2010-2011” (state accountability indicators)</a:t>
            </a:r>
          </a:p>
          <a:p>
            <a:endParaRPr lang="en-US" dirty="0"/>
          </a:p>
          <a:p>
            <a:r>
              <a:rPr lang="en-US" dirty="0" smtClean="0"/>
              <a:t>Research &amp; Planning web page</a:t>
            </a:r>
          </a:p>
        </p:txBody>
      </p:sp>
    </p:spTree>
    <p:extLst>
      <p:ext uri="{BB962C8B-B14F-4D97-AF65-F5344CB8AC3E}">
        <p14:creationId xmlns:p14="http://schemas.microsoft.com/office/powerpoint/2010/main" val="20598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Credit Students</a:t>
            </a:r>
          </a:p>
        </p:txBody>
      </p:sp>
      <p:graphicFrame>
        <p:nvGraphicFramePr>
          <p:cNvPr id="20483" name="Chart 1"/>
          <p:cNvGraphicFramePr>
            <a:graphicFrameLocks/>
          </p:cNvGraphicFramePr>
          <p:nvPr/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4" imgW="8229600" imgH="3886200" progId="Excel.Chart.8">
                  <p:embed/>
                </p:oleObj>
              </mc:Choice>
              <mc:Fallback>
                <p:oleObj name="Chart" r:id="rId4" imgW="8229600" imgH="38862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Noncredit Students</a:t>
            </a:r>
          </a:p>
        </p:txBody>
      </p:sp>
      <p:graphicFrame>
        <p:nvGraphicFramePr>
          <p:cNvPr id="21507" name="Chart 1"/>
          <p:cNvGraphicFramePr>
            <a:graphicFrameLocks/>
          </p:cNvGraphicFramePr>
          <p:nvPr/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hart" r:id="rId4" imgW="8229600" imgH="3886200" progId="Excel.Chart.8">
                  <p:embed/>
                </p:oleObj>
              </mc:Choice>
              <mc:Fallback>
                <p:oleObj name="Chart" r:id="rId4" imgW="8229600" imgH="38862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Credit Students</a:t>
            </a:r>
          </a:p>
        </p:txBody>
      </p:sp>
      <p:graphicFrame>
        <p:nvGraphicFramePr>
          <p:cNvPr id="22531" name="Chart 1"/>
          <p:cNvGraphicFramePr>
            <a:graphicFrameLocks/>
          </p:cNvGraphicFramePr>
          <p:nvPr/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hart" r:id="rId4" imgW="8229600" imgH="3886200" progId="Excel.Chart.8">
                  <p:embed/>
                </p:oleObj>
              </mc:Choice>
              <mc:Fallback>
                <p:oleObj name="Chart" r:id="rId4" imgW="8229600" imgH="38862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Noncredit Students</a:t>
            </a:r>
          </a:p>
        </p:txBody>
      </p:sp>
      <p:graphicFrame>
        <p:nvGraphicFramePr>
          <p:cNvPr id="23555" name="Chart 1"/>
          <p:cNvGraphicFramePr>
            <a:graphicFrameLocks/>
          </p:cNvGraphicFramePr>
          <p:nvPr/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hart" r:id="rId4" imgW="8229600" imgH="3886200" progId="Excel.Chart.8">
                  <p:embed/>
                </p:oleObj>
              </mc:Choice>
              <mc:Fallback>
                <p:oleObj name="Chart" r:id="rId4" imgW="8229600" imgH="38862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Credit Students</a:t>
            </a:r>
          </a:p>
        </p:txBody>
      </p:sp>
      <p:graphicFrame>
        <p:nvGraphicFramePr>
          <p:cNvPr id="24579" name="Chart 1"/>
          <p:cNvGraphicFramePr>
            <a:graphicFrameLocks/>
          </p:cNvGraphicFramePr>
          <p:nvPr/>
        </p:nvGraphicFramePr>
        <p:xfrm>
          <a:off x="387350" y="2544763"/>
          <a:ext cx="84328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hart" r:id="rId4" imgW="8432800" imgH="3911600" progId="Excel.Chart.8">
                  <p:embed/>
                </p:oleObj>
              </mc:Choice>
              <mc:Fallback>
                <p:oleObj name="Chart" r:id="rId4" imgW="8432800" imgH="391160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544763"/>
                        <a:ext cx="8432800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Pixel">
    <a:majorFont>
      <a:latin typeface="Corbel"/>
      <a:ea typeface=""/>
      <a:cs typeface=""/>
      <a:font script="Jpan" typeface="メイリオ"/>
      <a:font script="Hans" typeface="宋体"/>
      <a:font script="Hant" typeface="新細明體"/>
    </a:majorFont>
    <a:minorFont>
      <a:latin typeface="Corbel"/>
      <a:ea typeface=""/>
      <a:cs typeface=""/>
      <a:font script="Jpan" typeface="メイリオ"/>
      <a:font script="Hans" typeface="宋体"/>
      <a:font script="Hant" typeface="新細明體"/>
    </a:minorFont>
  </a:fontScheme>
  <a:fmtScheme name="Pixel">
    <a:fillStyleLst>
      <a:solidFill>
        <a:schemeClr val="phClr"/>
      </a:solidFill>
      <a:solidFill>
        <a:schemeClr val="phClr">
          <a:satMod val="150000"/>
        </a:schemeClr>
      </a:solidFill>
      <a:solidFill>
        <a:schemeClr val="phClr">
          <a:shade val="80000"/>
          <a:lumMod val="9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508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a:effectStyle>
      <a:effectStyle>
        <a:effectLst>
          <a:outerShdw blurRad="63500" dist="38100" dir="3600000" sx="103000" sy="103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5400000"/>
          </a:lightRig>
        </a:scene3d>
        <a:sp3d prstMaterial="softmetal">
          <a:bevelT w="635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95000"/>
              <a:satMod val="350000"/>
            </a:schemeClr>
          </a:gs>
          <a:gs pos="100000">
            <a:schemeClr val="phClr">
              <a:shade val="20000"/>
              <a:satMod val="15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satMod val="400000"/>
            </a:schemeClr>
            <a:schemeClr val="phClr">
              <a:tint val="50000"/>
              <a:satMod val="4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736</TotalTime>
  <Words>545</Words>
  <Application>Microsoft Macintosh PowerPoint</Application>
  <PresentationFormat>On-screen Show (4:3)</PresentationFormat>
  <Paragraphs>144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Corbel</vt:lpstr>
      <vt:lpstr>ＭＳ Ｐゴシック</vt:lpstr>
      <vt:lpstr>Arial</vt:lpstr>
      <vt:lpstr>Wingdings 2</vt:lpstr>
      <vt:lpstr>Calibri</vt:lpstr>
      <vt:lpstr>Pixel</vt:lpstr>
      <vt:lpstr>Microsoft Excel Chart</vt:lpstr>
      <vt:lpstr>Trends for Planning</vt:lpstr>
      <vt:lpstr>Trends for Planning</vt:lpstr>
      <vt:lpstr>Demographics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Institutional Effectiveness Indicators</vt:lpstr>
      <vt:lpstr>Effectiveness Indicators</vt:lpstr>
      <vt:lpstr>Transfer Rate</vt:lpstr>
      <vt:lpstr>ARCC Indicators: Student Progress &amp; Achievement Rate</vt:lpstr>
      <vt:lpstr>ARCC Indicators: Persistence Rate</vt:lpstr>
      <vt:lpstr>ARCC Indicators: Students Earning 30 Units or More</vt:lpstr>
      <vt:lpstr>ARCC Indicators: Improvement Rates</vt:lpstr>
      <vt:lpstr>Resources</vt:lpstr>
    </vt:vector>
  </TitlesOfParts>
  <Company>GCC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54</cp:revision>
  <dcterms:created xsi:type="dcterms:W3CDTF">2011-11-04T21:39:32Z</dcterms:created>
  <dcterms:modified xsi:type="dcterms:W3CDTF">2011-11-18T18:52:34Z</dcterms:modified>
</cp:coreProperties>
</file>